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436BF3-5D88-4A56-8846-0542B66D873F}" type="datetimeFigureOut">
              <a:rPr lang="en-IN" smtClean="0"/>
              <a:t>01-12-2020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358053BC-6F51-4269-A7A0-AD7B572A4B6C}"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436BF3-5D88-4A56-8846-0542B66D873F}" type="datetimeFigureOut">
              <a:rPr lang="en-IN" smtClean="0"/>
              <a:t>01-12-2020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8053BC-6F51-4269-A7A0-AD7B572A4B6C}"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436BF3-5D88-4A56-8846-0542B66D873F}" type="datetimeFigureOut">
              <a:rPr lang="en-IN" smtClean="0"/>
              <a:t>01-12-2020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8053BC-6F51-4269-A7A0-AD7B572A4B6C}"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436BF3-5D88-4A56-8846-0542B66D873F}" type="datetimeFigureOut">
              <a:rPr lang="en-IN" smtClean="0"/>
              <a:t>01-12-2020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8053BC-6F51-4269-A7A0-AD7B572A4B6C}"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436BF3-5D88-4A56-8846-0542B66D873F}" type="datetimeFigureOut">
              <a:rPr lang="en-IN" smtClean="0"/>
              <a:t>01-12-2020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8053BC-6F51-4269-A7A0-AD7B572A4B6C}"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436BF3-5D88-4A56-8846-0542B66D873F}" type="datetimeFigureOut">
              <a:rPr lang="en-IN" smtClean="0"/>
              <a:t>01-12-2020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58053BC-6F51-4269-A7A0-AD7B572A4B6C}"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436BF3-5D88-4A56-8846-0542B66D873F}" type="datetimeFigureOut">
              <a:rPr lang="en-IN" smtClean="0"/>
              <a:t>01-12-2020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58053BC-6F51-4269-A7A0-AD7B572A4B6C}"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436BF3-5D88-4A56-8846-0542B66D873F}" type="datetimeFigureOut">
              <a:rPr lang="en-IN" smtClean="0"/>
              <a:t>01-12-2020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58053BC-6F51-4269-A7A0-AD7B572A4B6C}"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436BF3-5D88-4A56-8846-0542B66D873F}" type="datetimeFigureOut">
              <a:rPr lang="en-IN" smtClean="0"/>
              <a:t>01-12-2020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58053BC-6F51-4269-A7A0-AD7B572A4B6C}"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436BF3-5D88-4A56-8846-0542B66D873F}" type="datetimeFigureOut">
              <a:rPr lang="en-IN" smtClean="0"/>
              <a:t>01-12-2020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58053BC-6F51-4269-A7A0-AD7B572A4B6C}"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436BF3-5D88-4A56-8846-0542B66D873F}" type="datetimeFigureOut">
              <a:rPr lang="en-IN" smtClean="0"/>
              <a:t>01-12-2020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358053BC-6F51-4269-A7A0-AD7B572A4B6C}" type="slidenum">
              <a:rPr lang="en-IN" smtClean="0"/>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436BF3-5D88-4A56-8846-0542B66D873F}" type="datetimeFigureOut">
              <a:rPr lang="en-IN" smtClean="0"/>
              <a:t>01-12-2020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58053BC-6F51-4269-A7A0-AD7B572A4B6C}" type="slidenum">
              <a:rPr lang="en-IN" smtClean="0"/>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Public economics</a:t>
            </a:r>
            <a:endParaRPr lang="en-IN" dirty="0"/>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1741988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704088"/>
            <a:ext cx="5987008" cy="1356760"/>
          </a:xfrm>
        </p:spPr>
        <p:txBody>
          <a:bodyPr>
            <a:normAutofit fontScale="90000"/>
          </a:bodyPr>
          <a:lstStyle/>
          <a:p>
            <a:r>
              <a:rPr lang="en-IN" sz="4400" b="1" dirty="0"/>
              <a:t>7. Urbanisation </a:t>
            </a:r>
            <a:r>
              <a:rPr lang="en-IN" dirty="0"/>
              <a:t/>
            </a:r>
            <a:br>
              <a:rPr lang="en-IN" dirty="0"/>
            </a:br>
            <a:endParaRPr lang="en-IN" dirty="0"/>
          </a:p>
        </p:txBody>
      </p:sp>
      <p:sp>
        <p:nvSpPr>
          <p:cNvPr id="3" name="Content Placeholder 2"/>
          <p:cNvSpPr>
            <a:spLocks noGrp="1"/>
          </p:cNvSpPr>
          <p:nvPr>
            <p:ph idx="1"/>
          </p:nvPr>
        </p:nvSpPr>
        <p:spPr>
          <a:xfrm>
            <a:off x="457200" y="1556792"/>
            <a:ext cx="8229600" cy="4767808"/>
          </a:xfrm>
        </p:spPr>
        <p:txBody>
          <a:bodyPr>
            <a:normAutofit lnSpcReduction="10000"/>
          </a:bodyPr>
          <a:lstStyle/>
          <a:p>
            <a:r>
              <a:rPr lang="en-IN" dirty="0"/>
              <a:t>The spread of urbanisation is an important factor leading to the relative growth of </a:t>
            </a:r>
            <a:r>
              <a:rPr lang="en-IN" dirty="0" smtClean="0"/>
              <a:t>public </a:t>
            </a:r>
            <a:r>
              <a:rPr lang="en-IN" dirty="0"/>
              <a:t>expenditure in modern times. </a:t>
            </a:r>
            <a:endParaRPr lang="en-IN" dirty="0" smtClean="0"/>
          </a:p>
          <a:p>
            <a:r>
              <a:rPr lang="en-IN" dirty="0" smtClean="0"/>
              <a:t>With </a:t>
            </a:r>
            <a:r>
              <a:rPr lang="en-IN" dirty="0"/>
              <a:t>the growth of urban areas, there has been an </a:t>
            </a:r>
            <a:r>
              <a:rPr lang="en-IN" dirty="0" smtClean="0"/>
              <a:t>increasing </a:t>
            </a:r>
            <a:r>
              <a:rPr lang="en-IN" dirty="0"/>
              <a:t>tendency of expenditure on civil administration.  </a:t>
            </a:r>
          </a:p>
          <a:p>
            <a:r>
              <a:rPr lang="en-IN" dirty="0"/>
              <a:t>Expenses on water supply, electricity, provision of transport, maintenance of roads, </a:t>
            </a:r>
            <a:r>
              <a:rPr lang="en-IN" dirty="0" smtClean="0"/>
              <a:t>schools </a:t>
            </a:r>
            <a:r>
              <a:rPr lang="en-IN" dirty="0"/>
              <a:t>and colleges, traffic controls, public health, parks and libraries, playgrounds, etc. </a:t>
            </a:r>
            <a:r>
              <a:rPr lang="en-IN" dirty="0" smtClean="0"/>
              <a:t>have </a:t>
            </a:r>
            <a:r>
              <a:rPr lang="en-IN" dirty="0"/>
              <a:t>increased enormously these days. Likewise, the expenditure on courts, prisons etc. is </a:t>
            </a:r>
            <a:r>
              <a:rPr lang="en-IN" dirty="0" smtClean="0"/>
              <a:t>increasing</a:t>
            </a:r>
            <a:r>
              <a:rPr lang="en-IN" dirty="0"/>
              <a:t>, especially in the urban sector.  </a:t>
            </a:r>
          </a:p>
          <a:p>
            <a:endParaRPr lang="en-IN" dirty="0"/>
          </a:p>
        </p:txBody>
      </p:sp>
    </p:spTree>
    <p:extLst>
      <p:ext uri="{BB962C8B-B14F-4D97-AF65-F5344CB8AC3E}">
        <p14:creationId xmlns:p14="http://schemas.microsoft.com/office/powerpoint/2010/main" val="3864206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6760"/>
          </a:xfrm>
        </p:spPr>
        <p:txBody>
          <a:bodyPr>
            <a:normAutofit fontScale="90000"/>
          </a:bodyPr>
          <a:lstStyle/>
          <a:p>
            <a:r>
              <a:rPr lang="en-IN" sz="4400" b="1" dirty="0"/>
              <a:t>8. Rise in Prices and National Income </a:t>
            </a:r>
            <a:r>
              <a:rPr lang="en-IN" dirty="0"/>
              <a:t/>
            </a:r>
            <a:br>
              <a:rPr lang="en-IN" dirty="0"/>
            </a:br>
            <a:endParaRPr lang="en-IN" dirty="0"/>
          </a:p>
        </p:txBody>
      </p:sp>
      <p:sp>
        <p:nvSpPr>
          <p:cNvPr id="3" name="Content Placeholder 2"/>
          <p:cNvSpPr>
            <a:spLocks noGrp="1"/>
          </p:cNvSpPr>
          <p:nvPr>
            <p:ph idx="1"/>
          </p:nvPr>
        </p:nvSpPr>
        <p:spPr/>
        <p:txBody>
          <a:bodyPr>
            <a:normAutofit/>
          </a:bodyPr>
          <a:lstStyle/>
          <a:p>
            <a:r>
              <a:rPr lang="en-IN" dirty="0"/>
              <a:t>According to Musgrave, a rising share of public expenditure in national income is </a:t>
            </a:r>
            <a:r>
              <a:rPr lang="en-IN" dirty="0" smtClean="0"/>
              <a:t>associated </a:t>
            </a:r>
            <a:r>
              <a:rPr lang="en-IN" dirty="0"/>
              <a:t>with a rise in per capita income. Thus, an increase in per capita income over a </a:t>
            </a:r>
            <a:r>
              <a:rPr lang="en-IN" dirty="0" smtClean="0"/>
              <a:t>period </a:t>
            </a:r>
            <a:r>
              <a:rPr lang="en-IN" dirty="0"/>
              <a:t>of time may cause a relative rise in public expenditure. This is because the demand </a:t>
            </a:r>
            <a:r>
              <a:rPr lang="en-IN" dirty="0" smtClean="0"/>
              <a:t>for </a:t>
            </a:r>
            <a:r>
              <a:rPr lang="en-IN" dirty="0"/>
              <a:t>public goods tends to expand with the rise in per capita income</a:t>
            </a:r>
            <a:r>
              <a:rPr lang="en-IN" dirty="0" smtClean="0"/>
              <a:t>.</a:t>
            </a:r>
          </a:p>
          <a:p>
            <a:r>
              <a:rPr lang="en-IN" dirty="0" smtClean="0"/>
              <a:t> </a:t>
            </a:r>
            <a:r>
              <a:rPr lang="en-IN" dirty="0"/>
              <a:t>Usually, it rises faster </a:t>
            </a:r>
            <a:r>
              <a:rPr lang="en-IN" dirty="0" smtClean="0"/>
              <a:t>than </a:t>
            </a:r>
            <a:r>
              <a:rPr lang="en-IN" dirty="0"/>
              <a:t>the latter. </a:t>
            </a:r>
            <a:r>
              <a:rPr lang="en-IN" dirty="0" smtClean="0"/>
              <a:t>Secular </a:t>
            </a:r>
            <a:r>
              <a:rPr lang="en-IN" dirty="0"/>
              <a:t>rise in prices and national income have led to a significant increase in the </a:t>
            </a:r>
            <a:r>
              <a:rPr lang="en-IN" dirty="0" smtClean="0"/>
              <a:t>absolute </a:t>
            </a:r>
            <a:r>
              <a:rPr lang="en-IN" dirty="0"/>
              <a:t>amount of public expenditure. </a:t>
            </a:r>
            <a:r>
              <a:rPr lang="en-IN" dirty="0" smtClean="0"/>
              <a:t> </a:t>
            </a:r>
            <a:endParaRPr lang="en-IN" dirty="0"/>
          </a:p>
          <a:p>
            <a:endParaRPr lang="en-IN" dirty="0"/>
          </a:p>
        </p:txBody>
      </p:sp>
    </p:spTree>
    <p:extLst>
      <p:ext uri="{BB962C8B-B14F-4D97-AF65-F5344CB8AC3E}">
        <p14:creationId xmlns:p14="http://schemas.microsoft.com/office/powerpoint/2010/main" val="190600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836712"/>
            <a:ext cx="7787208" cy="1656184"/>
          </a:xfrm>
        </p:spPr>
        <p:txBody>
          <a:bodyPr>
            <a:noAutofit/>
          </a:bodyPr>
          <a:lstStyle/>
          <a:p>
            <a:r>
              <a:rPr lang="en-IN" sz="4000" b="1" dirty="0"/>
              <a:t>9. Economic Planning and Growth </a:t>
            </a:r>
            <a:r>
              <a:rPr lang="en-IN" sz="4000" dirty="0"/>
              <a:t/>
            </a:r>
            <a:br>
              <a:rPr lang="en-IN" sz="4000" dirty="0"/>
            </a:br>
            <a:endParaRPr lang="en-IN" sz="4000" dirty="0"/>
          </a:p>
        </p:txBody>
      </p:sp>
      <p:sp>
        <p:nvSpPr>
          <p:cNvPr id="3" name="Content Placeholder 2"/>
          <p:cNvSpPr>
            <a:spLocks noGrp="1"/>
          </p:cNvSpPr>
          <p:nvPr>
            <p:ph idx="1"/>
          </p:nvPr>
        </p:nvSpPr>
        <p:spPr>
          <a:xfrm>
            <a:off x="457200" y="2276872"/>
            <a:ext cx="8229600" cy="4047728"/>
          </a:xfrm>
        </p:spPr>
        <p:txBody>
          <a:bodyPr/>
          <a:lstStyle/>
          <a:p>
            <a:r>
              <a:rPr lang="en-IN" sz="3600" dirty="0"/>
              <a:t>The ideals of economic planning and growth are being increasingly accepted. </a:t>
            </a:r>
            <a:endParaRPr lang="en-IN" sz="3600" dirty="0" smtClean="0"/>
          </a:p>
          <a:p>
            <a:r>
              <a:rPr lang="en-IN" sz="3600" dirty="0" smtClean="0"/>
              <a:t>This implies </a:t>
            </a:r>
            <a:r>
              <a:rPr lang="en-IN" sz="3600" dirty="0"/>
              <a:t>an increase in public sector as also various efforts on the part of the government </a:t>
            </a:r>
            <a:r>
              <a:rPr lang="en-IN" sz="3600" dirty="0" smtClean="0"/>
              <a:t>towards </a:t>
            </a:r>
            <a:r>
              <a:rPr lang="en-IN" sz="3600" dirty="0"/>
              <a:t>capital accumulation and economic growth. </a:t>
            </a:r>
          </a:p>
          <a:p>
            <a:endParaRPr lang="en-IN" dirty="0"/>
          </a:p>
        </p:txBody>
      </p:sp>
    </p:spTree>
    <p:extLst>
      <p:ext uri="{BB962C8B-B14F-4D97-AF65-F5344CB8AC3E}">
        <p14:creationId xmlns:p14="http://schemas.microsoft.com/office/powerpoint/2010/main" val="2727373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620688"/>
            <a:ext cx="7365504" cy="1872208"/>
          </a:xfrm>
        </p:spPr>
        <p:txBody>
          <a:bodyPr>
            <a:normAutofit/>
          </a:bodyPr>
          <a:lstStyle/>
          <a:p>
            <a:r>
              <a:rPr lang="en-IN" sz="4400" b="1" dirty="0"/>
              <a:t>10. Specialisation </a:t>
            </a:r>
            <a:r>
              <a:rPr lang="en-IN" dirty="0"/>
              <a:t/>
            </a:r>
            <a:br>
              <a:rPr lang="en-IN" dirty="0"/>
            </a:br>
            <a:endParaRPr lang="en-IN" dirty="0"/>
          </a:p>
        </p:txBody>
      </p:sp>
      <p:sp>
        <p:nvSpPr>
          <p:cNvPr id="3" name="Content Placeholder 2"/>
          <p:cNvSpPr>
            <a:spLocks noGrp="1"/>
          </p:cNvSpPr>
          <p:nvPr>
            <p:ph idx="1"/>
          </p:nvPr>
        </p:nvSpPr>
        <p:spPr/>
        <p:txBody>
          <a:bodyPr>
            <a:normAutofit/>
          </a:bodyPr>
          <a:lstStyle/>
          <a:p>
            <a:r>
              <a:rPr lang="en-IN" dirty="0"/>
              <a:t>The nature and size of public services now need specialisation. The quantity of the </a:t>
            </a:r>
            <a:r>
              <a:rPr lang="en-IN" dirty="0" smtClean="0"/>
              <a:t>services </a:t>
            </a:r>
            <a:r>
              <a:rPr lang="en-IN" dirty="0"/>
              <a:t>improves, both as a historical fact as also due to circumstantial compulsions. </a:t>
            </a:r>
          </a:p>
          <a:p>
            <a:r>
              <a:rPr lang="en-IN" dirty="0"/>
              <a:t>Better quality services and higher qualified administrators, technicians and the like imply </a:t>
            </a:r>
            <a:r>
              <a:rPr lang="en-IN" dirty="0" smtClean="0"/>
              <a:t>a </a:t>
            </a:r>
            <a:r>
              <a:rPr lang="en-IN" dirty="0"/>
              <a:t>higher cost of providing public services. Moreover, the heads like Economic Protection, </a:t>
            </a:r>
            <a:r>
              <a:rPr lang="en-IN" dirty="0" smtClean="0"/>
              <a:t>Complexities </a:t>
            </a:r>
            <a:r>
              <a:rPr lang="en-IN" dirty="0"/>
              <a:t>of Modern Life and Mounting Public Debt also increase the public </a:t>
            </a:r>
            <a:r>
              <a:rPr lang="en-IN" dirty="0" smtClean="0"/>
              <a:t> expenditure</a:t>
            </a:r>
            <a:r>
              <a:rPr lang="en-IN" dirty="0"/>
              <a:t>. </a:t>
            </a:r>
          </a:p>
          <a:p>
            <a:endParaRPr lang="en-IN" dirty="0"/>
          </a:p>
        </p:txBody>
      </p:sp>
    </p:spTree>
    <p:extLst>
      <p:ext uri="{BB962C8B-B14F-4D97-AF65-F5344CB8AC3E}">
        <p14:creationId xmlns:p14="http://schemas.microsoft.com/office/powerpoint/2010/main" val="2047133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00808"/>
            <a:ext cx="8229600" cy="1143000"/>
          </a:xfrm>
        </p:spPr>
        <p:txBody>
          <a:bodyPr>
            <a:noAutofit/>
          </a:bodyPr>
          <a:lstStyle/>
          <a:p>
            <a:r>
              <a:rPr lang="en-IN" sz="4000" b="1" dirty="0"/>
              <a:t>Graphic Presentation of the Wagner Hypothesis: </a:t>
            </a:r>
            <a:r>
              <a:rPr lang="en-IN" sz="4000" dirty="0"/>
              <a:t/>
            </a:r>
            <a:br>
              <a:rPr lang="en-IN" sz="4000" dirty="0"/>
            </a:br>
            <a:endParaRPr lang="en-IN" sz="4000" dirty="0"/>
          </a:p>
        </p:txBody>
      </p:sp>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2564904"/>
            <a:ext cx="6984776" cy="3960440"/>
          </a:xfrm>
          <a:prstGeom prst="rect">
            <a:avLst/>
          </a:prstGeom>
          <a:noFill/>
          <a:ln>
            <a:noFill/>
          </a:ln>
        </p:spPr>
      </p:pic>
    </p:spTree>
    <p:extLst>
      <p:ext uri="{BB962C8B-B14F-4D97-AF65-F5344CB8AC3E}">
        <p14:creationId xmlns:p14="http://schemas.microsoft.com/office/powerpoint/2010/main" val="2606267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622052">
            <a:off x="378675" y="-959031"/>
            <a:ext cx="8229600" cy="579018"/>
          </a:xfrm>
        </p:spPr>
        <p:txBody>
          <a:bodyPr>
            <a:normAutofit fontScale="90000"/>
          </a:bodyPr>
          <a:lstStyle/>
          <a:p>
            <a:endParaRPr lang="en-IN" dirty="0"/>
          </a:p>
        </p:txBody>
      </p:sp>
      <p:sp>
        <p:nvSpPr>
          <p:cNvPr id="3" name="Content Placeholder 2"/>
          <p:cNvSpPr>
            <a:spLocks noGrp="1"/>
          </p:cNvSpPr>
          <p:nvPr>
            <p:ph idx="1"/>
          </p:nvPr>
        </p:nvSpPr>
        <p:spPr>
          <a:xfrm>
            <a:off x="457200" y="692696"/>
            <a:ext cx="8229600" cy="5433467"/>
          </a:xfrm>
        </p:spPr>
        <p:txBody>
          <a:bodyPr>
            <a:normAutofit fontScale="92500" lnSpcReduction="20000"/>
          </a:bodyPr>
          <a:lstStyle/>
          <a:p>
            <a:r>
              <a:rPr lang="en-IN" dirty="0"/>
              <a:t>The modern formulation of Wagner‘s law is that ―as per capita income rises in </a:t>
            </a:r>
            <a:r>
              <a:rPr lang="en-IN" dirty="0" smtClean="0"/>
              <a:t>industrializing </a:t>
            </a:r>
            <a:r>
              <a:rPr lang="en-IN" dirty="0"/>
              <a:t>nations, their public sector will grow in relative </a:t>
            </a:r>
            <a:r>
              <a:rPr lang="en-IN" dirty="0" smtClean="0"/>
              <a:t>importance. The Wagner‘s </a:t>
            </a:r>
            <a:r>
              <a:rPr lang="en-IN" dirty="0"/>
              <a:t>hypothesis of increasing state activity is illustrated in the </a:t>
            </a:r>
            <a:r>
              <a:rPr lang="en-IN" dirty="0" smtClean="0"/>
              <a:t>above </a:t>
            </a:r>
            <a:r>
              <a:rPr lang="en-IN" dirty="0"/>
              <a:t>figure. </a:t>
            </a:r>
            <a:endParaRPr lang="en-IN" dirty="0" smtClean="0"/>
          </a:p>
          <a:p>
            <a:r>
              <a:rPr lang="en-IN" dirty="0" smtClean="0"/>
              <a:t>In the </a:t>
            </a:r>
            <a:r>
              <a:rPr lang="en-IN" dirty="0"/>
              <a:t>figure the real per capital output of public goods (PG) is measured on the </a:t>
            </a:r>
            <a:r>
              <a:rPr lang="en-IN" dirty="0" smtClean="0"/>
              <a:t>vertical </a:t>
            </a:r>
            <a:r>
              <a:rPr lang="en-IN" dirty="0"/>
              <a:t>axis and real per capita income (Y) is measured on the horizontal axis. </a:t>
            </a:r>
          </a:p>
          <a:p>
            <a:r>
              <a:rPr lang="en-IN" dirty="0"/>
              <a:t>Time is an important third dimension implicit in the graph, because the growth in the real </a:t>
            </a:r>
            <a:r>
              <a:rPr lang="en-IN" dirty="0" smtClean="0"/>
              <a:t>per </a:t>
            </a:r>
            <a:r>
              <a:rPr lang="en-IN" dirty="0"/>
              <a:t>capita output of public goods and in real per capita income is realistically assumed to </a:t>
            </a:r>
            <a:r>
              <a:rPr lang="en-IN" dirty="0" smtClean="0"/>
              <a:t>take </a:t>
            </a:r>
            <a:r>
              <a:rPr lang="en-IN" dirty="0"/>
              <a:t>place on a historical basis over an extended period of time. Line PG1 represents a </a:t>
            </a:r>
            <a:r>
              <a:rPr lang="en-IN" dirty="0" smtClean="0"/>
              <a:t>circumstance </a:t>
            </a:r>
            <a:r>
              <a:rPr lang="en-IN" dirty="0"/>
              <a:t>in which the public sector maintains a constant proportion of the total </a:t>
            </a:r>
            <a:r>
              <a:rPr lang="en-IN" dirty="0" smtClean="0"/>
              <a:t>economic </a:t>
            </a:r>
            <a:r>
              <a:rPr lang="en-IN" dirty="0"/>
              <a:t>production of the society over time. </a:t>
            </a:r>
          </a:p>
          <a:p>
            <a:endParaRPr lang="en-IN" dirty="0"/>
          </a:p>
        </p:txBody>
      </p:sp>
    </p:spTree>
    <p:extLst>
      <p:ext uri="{BB962C8B-B14F-4D97-AF65-F5344CB8AC3E}">
        <p14:creationId xmlns:p14="http://schemas.microsoft.com/office/powerpoint/2010/main" val="3963089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915816" y="8037512"/>
            <a:ext cx="8229600" cy="432048"/>
          </a:xfrm>
        </p:spPr>
        <p:txBody>
          <a:bodyPr>
            <a:normAutofit fontScale="90000"/>
          </a:bodyPr>
          <a:lstStyle/>
          <a:p>
            <a:endParaRPr lang="en-IN" dirty="0"/>
          </a:p>
        </p:txBody>
      </p:sp>
      <p:sp>
        <p:nvSpPr>
          <p:cNvPr id="3" name="Content Placeholder 2"/>
          <p:cNvSpPr>
            <a:spLocks noGrp="1"/>
          </p:cNvSpPr>
          <p:nvPr>
            <p:ph idx="1"/>
          </p:nvPr>
        </p:nvSpPr>
        <p:spPr>
          <a:xfrm>
            <a:off x="457200" y="764704"/>
            <a:ext cx="8229600" cy="5976664"/>
          </a:xfrm>
        </p:spPr>
        <p:txBody>
          <a:bodyPr>
            <a:normAutofit fontScale="85000" lnSpcReduction="20000"/>
          </a:bodyPr>
          <a:lstStyle/>
          <a:p>
            <a:r>
              <a:rPr lang="en-IN" dirty="0"/>
              <a:t>In other words, as real per capita income increases, due to economic development of the </a:t>
            </a:r>
            <a:r>
              <a:rPr lang="en-IN" dirty="0" smtClean="0"/>
              <a:t>society</a:t>
            </a:r>
            <a:r>
              <a:rPr lang="en-IN" dirty="0"/>
              <a:t>, the real per capita output of public goods remains at the same proportion of total </a:t>
            </a:r>
            <a:r>
              <a:rPr lang="en-IN" dirty="0" smtClean="0"/>
              <a:t>economic </a:t>
            </a:r>
            <a:r>
              <a:rPr lang="en-IN" dirty="0"/>
              <a:t>activity. The constant proportion line, PG1, can be used as a reference point to </a:t>
            </a:r>
            <a:r>
              <a:rPr lang="en-IN" dirty="0" smtClean="0"/>
              <a:t>the </a:t>
            </a:r>
            <a:r>
              <a:rPr lang="en-IN" dirty="0"/>
              <a:t>graphical presentation of Wagner hypothesis as depicted by the line PG2. </a:t>
            </a:r>
          </a:p>
          <a:p>
            <a:r>
              <a:rPr lang="en-IN" dirty="0"/>
              <a:t>All along the PG2 the proportion of resources devoted to the output of public goods is </a:t>
            </a:r>
            <a:r>
              <a:rPr lang="en-IN" dirty="0" smtClean="0"/>
              <a:t>expanding </a:t>
            </a:r>
            <a:r>
              <a:rPr lang="en-IN" dirty="0"/>
              <a:t>overtime. </a:t>
            </a:r>
            <a:r>
              <a:rPr lang="en-IN" dirty="0" smtClean="0"/>
              <a:t>The </a:t>
            </a:r>
            <a:r>
              <a:rPr lang="en-IN" dirty="0"/>
              <a:t>implication of Wagner‘s law can be stated in the following equations. When the real </a:t>
            </a:r>
            <a:r>
              <a:rPr lang="en-IN" dirty="0" smtClean="0"/>
              <a:t>per </a:t>
            </a:r>
            <a:r>
              <a:rPr lang="en-IN" dirty="0"/>
              <a:t>capita output of public goods remains at the same proportion of total economic </a:t>
            </a:r>
            <a:r>
              <a:rPr lang="en-IN" dirty="0" smtClean="0"/>
              <a:t>activity</a:t>
            </a:r>
            <a:r>
              <a:rPr lang="en-IN" dirty="0"/>
              <a:t>, i.e. PG1, the equation is </a:t>
            </a:r>
          </a:p>
          <a:p>
            <a:r>
              <a:rPr lang="en-IN" dirty="0" err="1"/>
              <a:t>PGa</a:t>
            </a:r>
            <a:r>
              <a:rPr lang="en-IN" dirty="0"/>
              <a:t>/</a:t>
            </a:r>
            <a:r>
              <a:rPr lang="en-IN" dirty="0" err="1"/>
              <a:t>Ya</a:t>
            </a:r>
            <a:r>
              <a:rPr lang="en-IN" dirty="0"/>
              <a:t> = </a:t>
            </a:r>
            <a:r>
              <a:rPr lang="en-IN" dirty="0" err="1"/>
              <a:t>PGo</a:t>
            </a:r>
            <a:r>
              <a:rPr lang="en-IN" dirty="0"/>
              <a:t>/</a:t>
            </a:r>
            <a:r>
              <a:rPr lang="en-IN" dirty="0" err="1"/>
              <a:t>Yo</a:t>
            </a:r>
            <a:r>
              <a:rPr lang="en-IN" dirty="0"/>
              <a:t> </a:t>
            </a:r>
          </a:p>
          <a:p>
            <a:r>
              <a:rPr lang="en-IN" dirty="0"/>
              <a:t>In other words the income elasticity of expenditure for public goods (Ye) is elastic. </a:t>
            </a:r>
            <a:r>
              <a:rPr lang="en-IN" dirty="0" smtClean="0"/>
              <a:t>Wagner‘s </a:t>
            </a:r>
            <a:r>
              <a:rPr lang="en-IN" dirty="0"/>
              <a:t>hypothesis provides the most suitable frame work for explaining economic </a:t>
            </a:r>
            <a:r>
              <a:rPr lang="en-IN" dirty="0" smtClean="0"/>
              <a:t>factors</a:t>
            </a:r>
            <a:r>
              <a:rPr lang="en-IN" dirty="0"/>
              <a:t>, as the most important determinant of a relatively expanding public sector during </a:t>
            </a:r>
            <a:r>
              <a:rPr lang="en-IN" dirty="0" smtClean="0"/>
              <a:t>industrialization </a:t>
            </a:r>
            <a:r>
              <a:rPr lang="en-IN" dirty="0"/>
              <a:t>and economic growth. </a:t>
            </a:r>
            <a:r>
              <a:rPr lang="en-IN" dirty="0" smtClean="0"/>
              <a:t>The </a:t>
            </a:r>
            <a:r>
              <a:rPr lang="en-IN" dirty="0"/>
              <a:t>functional relationships, Wagner sought to trace are complex. Wagner believed that </a:t>
            </a:r>
            <a:r>
              <a:rPr lang="en-IN" dirty="0" smtClean="0"/>
              <a:t>increased </a:t>
            </a:r>
            <a:r>
              <a:rPr lang="en-IN" dirty="0"/>
              <a:t>public expenditure was the natural result of economic growth and the continued </a:t>
            </a:r>
            <a:r>
              <a:rPr lang="en-IN" dirty="0" smtClean="0"/>
              <a:t>pressure </a:t>
            </a:r>
            <a:r>
              <a:rPr lang="en-IN" dirty="0"/>
              <a:t>for social progress. </a:t>
            </a:r>
          </a:p>
        </p:txBody>
      </p:sp>
    </p:spTree>
    <p:extLst>
      <p:ext uri="{BB962C8B-B14F-4D97-AF65-F5344CB8AC3E}">
        <p14:creationId xmlns:p14="http://schemas.microsoft.com/office/powerpoint/2010/main" val="2028036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 </a:t>
            </a:r>
            <a:r>
              <a:rPr lang="en-IN" b="1" dirty="0"/>
              <a:t>Criticism of Wagner’s Hypothesis: </a:t>
            </a:r>
            <a:r>
              <a:rPr lang="en-IN" dirty="0"/>
              <a:t/>
            </a:r>
            <a:br>
              <a:rPr lang="en-IN" dirty="0"/>
            </a:br>
            <a:endParaRPr lang="en-IN" dirty="0"/>
          </a:p>
        </p:txBody>
      </p:sp>
      <p:sp>
        <p:nvSpPr>
          <p:cNvPr id="3" name="Content Placeholder 2"/>
          <p:cNvSpPr>
            <a:spLocks noGrp="1"/>
          </p:cNvSpPr>
          <p:nvPr>
            <p:ph idx="1"/>
          </p:nvPr>
        </p:nvSpPr>
        <p:spPr>
          <a:xfrm>
            <a:off x="457200" y="1268760"/>
            <a:ext cx="8229600" cy="5256584"/>
          </a:xfrm>
        </p:spPr>
        <p:txBody>
          <a:bodyPr>
            <a:normAutofit fontScale="85000" lnSpcReduction="20000"/>
          </a:bodyPr>
          <a:lstStyle/>
          <a:p>
            <a:r>
              <a:rPr lang="en-IN" dirty="0"/>
              <a:t>Although the Wagner hypothesis has many attributes, it also has several defects. </a:t>
            </a:r>
            <a:r>
              <a:rPr lang="en-IN" dirty="0" smtClean="0"/>
              <a:t> Wagner‘s </a:t>
            </a:r>
            <a:r>
              <a:rPr lang="en-IN" dirty="0"/>
              <a:t>law of increasing state activity was criticized by Allan. T. </a:t>
            </a:r>
            <a:r>
              <a:rPr lang="en-IN" dirty="0" err="1"/>
              <a:t>Feacock</a:t>
            </a:r>
            <a:r>
              <a:rPr lang="en-IN" dirty="0"/>
              <a:t> and Jack </a:t>
            </a:r>
          </a:p>
          <a:p>
            <a:r>
              <a:rPr lang="en-IN" dirty="0"/>
              <a:t>Wiseman on the following grounds: </a:t>
            </a:r>
          </a:p>
          <a:p>
            <a:r>
              <a:rPr lang="en-IN" dirty="0" err="1"/>
              <a:t>i</a:t>
            </a:r>
            <a:r>
              <a:rPr lang="en-IN" dirty="0"/>
              <a:t>. Wagner‘s hypothesis deals with inter-disciplinary phenomenon. But it lacks </a:t>
            </a:r>
            <a:r>
              <a:rPr lang="en-IN" dirty="0" smtClean="0"/>
              <a:t>interdisciplinary </a:t>
            </a:r>
            <a:r>
              <a:rPr lang="en-IN" dirty="0"/>
              <a:t>approach in its analytical framework. </a:t>
            </a:r>
          </a:p>
          <a:p>
            <a:r>
              <a:rPr lang="en-IN" dirty="0"/>
              <a:t>ii. Lacks comprehensiveness in analysis Wagner‘s law lacks comprehensiveness. Political </a:t>
            </a:r>
            <a:r>
              <a:rPr lang="en-IN" dirty="0" smtClean="0"/>
              <a:t>science</a:t>
            </a:r>
            <a:r>
              <a:rPr lang="en-IN" dirty="0"/>
              <a:t>, economics and sociology are among the several disciplines to be incorporated in </a:t>
            </a:r>
            <a:r>
              <a:rPr lang="en-IN" dirty="0" smtClean="0"/>
              <a:t>any </a:t>
            </a:r>
            <a:r>
              <a:rPr lang="en-IN" dirty="0"/>
              <a:t>theory of public expenditure. The Wagner‘s hypothesis excludes all these </a:t>
            </a:r>
            <a:r>
              <a:rPr lang="en-IN" dirty="0" smtClean="0"/>
              <a:t>characteristics</a:t>
            </a:r>
            <a:r>
              <a:rPr lang="en-IN" dirty="0"/>
              <a:t>. </a:t>
            </a:r>
            <a:endParaRPr lang="en-IN" dirty="0" smtClean="0"/>
          </a:p>
          <a:p>
            <a:r>
              <a:rPr lang="en-IN" dirty="0" smtClean="0"/>
              <a:t>iii</a:t>
            </a:r>
            <a:r>
              <a:rPr lang="en-IN" dirty="0"/>
              <a:t>. It is based on an organic self-determining theory of the state, which is not the </a:t>
            </a:r>
            <a:r>
              <a:rPr lang="en-IN" dirty="0" smtClean="0"/>
              <a:t>prevailing </a:t>
            </a:r>
            <a:r>
              <a:rPr lang="en-IN" dirty="0"/>
              <a:t>theory of the state in most western countries. </a:t>
            </a:r>
            <a:endParaRPr lang="en-IN" dirty="0" smtClean="0"/>
          </a:p>
          <a:p>
            <a:r>
              <a:rPr lang="en-IN" dirty="0" smtClean="0"/>
              <a:t>iv</a:t>
            </a:r>
            <a:r>
              <a:rPr lang="en-IN" dirty="0"/>
              <a:t>. It stresses a long term trend of public economic activity, which tend to overlook the  </a:t>
            </a:r>
            <a:r>
              <a:rPr lang="en-IN" dirty="0" smtClean="0"/>
              <a:t>significant </a:t>
            </a:r>
            <a:r>
              <a:rPr lang="en-IN" dirty="0"/>
              <a:t>‗time pattern‘ or process of public expenditure growth. </a:t>
            </a:r>
          </a:p>
          <a:p>
            <a:endParaRPr lang="en-IN" dirty="0"/>
          </a:p>
        </p:txBody>
      </p:sp>
    </p:spTree>
    <p:extLst>
      <p:ext uri="{BB962C8B-B14F-4D97-AF65-F5344CB8AC3E}">
        <p14:creationId xmlns:p14="http://schemas.microsoft.com/office/powerpoint/2010/main" val="2629366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92088"/>
          </a:xfrm>
        </p:spPr>
        <p:txBody>
          <a:bodyPr>
            <a:normAutofit fontScale="90000"/>
          </a:bodyPr>
          <a:lstStyle/>
          <a:p>
            <a:r>
              <a:rPr lang="en-IN" sz="4000" dirty="0"/>
              <a:t>Wiseman and Peacock Hypothesis</a:t>
            </a:r>
            <a:r>
              <a:rPr lang="en-IN" sz="4400" dirty="0"/>
              <a:t> </a:t>
            </a:r>
            <a:r>
              <a:rPr lang="en-IN" dirty="0"/>
              <a:t/>
            </a:r>
            <a:br>
              <a:rPr lang="en-IN" dirty="0"/>
            </a:br>
            <a:endParaRPr lang="en-IN" dirty="0"/>
          </a:p>
        </p:txBody>
      </p:sp>
      <p:sp>
        <p:nvSpPr>
          <p:cNvPr id="3" name="Content Placeholder 2"/>
          <p:cNvSpPr>
            <a:spLocks noGrp="1"/>
          </p:cNvSpPr>
          <p:nvPr>
            <p:ph idx="1"/>
          </p:nvPr>
        </p:nvSpPr>
        <p:spPr>
          <a:xfrm>
            <a:off x="179512" y="692696"/>
            <a:ext cx="8964488" cy="5976664"/>
          </a:xfrm>
        </p:spPr>
        <p:txBody>
          <a:bodyPr>
            <a:noAutofit/>
          </a:bodyPr>
          <a:lstStyle/>
          <a:p>
            <a:r>
              <a:rPr lang="en-IN" sz="1600" dirty="0"/>
              <a:t>Another hypothesis regarding the growth of public expenditure was put forth by </a:t>
            </a:r>
            <a:r>
              <a:rPr lang="en-IN" sz="1600" dirty="0" smtClean="0"/>
              <a:t> Wiseman </a:t>
            </a:r>
            <a:r>
              <a:rPr lang="en-IN" sz="1600" dirty="0"/>
              <a:t>and Peacock, in their empirical study of public expenditure in U.K. for the </a:t>
            </a:r>
            <a:r>
              <a:rPr lang="en-IN" sz="1600" dirty="0" smtClean="0"/>
              <a:t>period </a:t>
            </a:r>
            <a:r>
              <a:rPr lang="en-IN" sz="1600" dirty="0"/>
              <a:t>1890-1955. The main thesis of the authors is that public expenditure does not </a:t>
            </a:r>
            <a:r>
              <a:rPr lang="en-IN" sz="1600" dirty="0" smtClean="0"/>
              <a:t>increase </a:t>
            </a:r>
            <a:r>
              <a:rPr lang="en-IN" sz="1600" dirty="0"/>
              <a:t>in a smooth and continuous manner. The increase in public expenditure over </a:t>
            </a:r>
            <a:r>
              <a:rPr lang="en-IN" sz="1600" dirty="0" smtClean="0"/>
              <a:t>time </a:t>
            </a:r>
            <a:r>
              <a:rPr lang="en-IN" sz="1600" dirty="0"/>
              <a:t>has occurred in jerks and step-like manner. </a:t>
            </a:r>
            <a:endParaRPr lang="en-IN" sz="1600" dirty="0" smtClean="0"/>
          </a:p>
          <a:p>
            <a:r>
              <a:rPr lang="en-IN" sz="1600" dirty="0" smtClean="0"/>
              <a:t>Wiseman </a:t>
            </a:r>
            <a:r>
              <a:rPr lang="en-IN" sz="1600" dirty="0"/>
              <a:t>and Peacock emphasize the time pattern of public spending trends rather than </a:t>
            </a:r>
            <a:r>
              <a:rPr lang="en-IN" sz="1600" dirty="0" smtClean="0"/>
              <a:t>striving </a:t>
            </a:r>
            <a:r>
              <a:rPr lang="en-IN" sz="1600" dirty="0"/>
              <a:t>for a genuine positive theory of public sector growth. Their analysis involves </a:t>
            </a:r>
            <a:r>
              <a:rPr lang="en-IN" sz="1600" dirty="0" smtClean="0"/>
              <a:t>three </a:t>
            </a:r>
            <a:r>
              <a:rPr lang="en-IN" sz="1600" dirty="0"/>
              <a:t>related elements. </a:t>
            </a:r>
            <a:r>
              <a:rPr lang="en-IN" sz="1600" dirty="0" smtClean="0"/>
              <a:t>These </a:t>
            </a:r>
            <a:r>
              <a:rPr lang="en-IN" sz="1600" dirty="0"/>
              <a:t>are displacement, inspection and concentration </a:t>
            </a:r>
            <a:r>
              <a:rPr lang="en-IN" sz="1600" dirty="0" err="1" smtClean="0"/>
              <a:t>effects.Using</a:t>
            </a:r>
            <a:r>
              <a:rPr lang="en-IN" sz="1600" dirty="0" smtClean="0"/>
              <a:t> </a:t>
            </a:r>
            <a:r>
              <a:rPr lang="en-IN" sz="1600" dirty="0"/>
              <a:t>empirical data for the </a:t>
            </a:r>
            <a:r>
              <a:rPr lang="en-IN" sz="1600" dirty="0" smtClean="0"/>
              <a:t>British </a:t>
            </a:r>
            <a:r>
              <a:rPr lang="en-IN" sz="1600" dirty="0"/>
              <a:t>economy after 1890, Wiseman and Peacock observe that the relative growth of the </a:t>
            </a:r>
            <a:r>
              <a:rPr lang="en-IN" sz="1600" dirty="0" smtClean="0"/>
              <a:t>public </a:t>
            </a:r>
            <a:r>
              <a:rPr lang="en-IN" sz="1600" dirty="0"/>
              <a:t>sector in the United Kingdom has followed a discrete step like pattern rather than a </a:t>
            </a:r>
            <a:r>
              <a:rPr lang="en-IN" sz="1600" dirty="0" smtClean="0"/>
              <a:t>continuous </a:t>
            </a:r>
            <a:r>
              <a:rPr lang="en-IN" sz="1600" dirty="0"/>
              <a:t>growth pattern. </a:t>
            </a:r>
            <a:endParaRPr lang="en-IN" sz="1600" dirty="0" smtClean="0"/>
          </a:p>
          <a:p>
            <a:r>
              <a:rPr lang="en-IN" sz="1600" dirty="0" smtClean="0"/>
              <a:t>During </a:t>
            </a:r>
            <a:r>
              <a:rPr lang="en-IN" sz="1600" dirty="0"/>
              <a:t>the period under study they found that, government fiscal activities, in the country </a:t>
            </a:r>
            <a:r>
              <a:rPr lang="en-IN" sz="1600" dirty="0" smtClean="0"/>
              <a:t>have </a:t>
            </a:r>
            <a:r>
              <a:rPr lang="en-IN" sz="1600" dirty="0"/>
              <a:t>risen step by step to successive new plateaus. Moreover the absolute and relative </a:t>
            </a:r>
            <a:r>
              <a:rPr lang="en-IN" sz="1600" dirty="0" smtClean="0"/>
              <a:t>increases </a:t>
            </a:r>
            <a:r>
              <a:rPr lang="en-IN" sz="1600" dirty="0"/>
              <a:t>(steps upward) in taxing and spending activities by the British government have </a:t>
            </a:r>
            <a:r>
              <a:rPr lang="en-IN" sz="1600" dirty="0" smtClean="0"/>
              <a:t>generally </a:t>
            </a:r>
            <a:r>
              <a:rPr lang="en-IN" sz="1600" dirty="0"/>
              <a:t>taken place during periods of major social disturbance or crisis such as war or </a:t>
            </a:r>
            <a:r>
              <a:rPr lang="en-IN" sz="1600" dirty="0" smtClean="0"/>
              <a:t>depression</a:t>
            </a:r>
            <a:r>
              <a:rPr lang="en-IN" sz="1600" dirty="0"/>
              <a:t>. </a:t>
            </a:r>
            <a:r>
              <a:rPr lang="en-IN" sz="1600" dirty="0" smtClean="0"/>
              <a:t>These </a:t>
            </a:r>
            <a:r>
              <a:rPr lang="en-IN" sz="1600" dirty="0"/>
              <a:t>kinds of changed fiscal situation cause the previous lower tax and expenditure </a:t>
            </a:r>
            <a:r>
              <a:rPr lang="en-IN" sz="1600" dirty="0" smtClean="0"/>
              <a:t>levels </a:t>
            </a:r>
            <a:r>
              <a:rPr lang="en-IN" sz="1600" dirty="0"/>
              <a:t>to be replaced by new, higher, budgetary levels. </a:t>
            </a:r>
            <a:endParaRPr lang="en-IN" sz="1600" dirty="0" smtClean="0"/>
          </a:p>
          <a:p>
            <a:r>
              <a:rPr lang="en-IN" sz="1600" dirty="0" smtClean="0"/>
              <a:t>This </a:t>
            </a:r>
            <a:r>
              <a:rPr lang="en-IN" sz="1600" dirty="0"/>
              <a:t>movement from the older </a:t>
            </a:r>
            <a:r>
              <a:rPr lang="en-IN" sz="1600" dirty="0" smtClean="0"/>
              <a:t>level </a:t>
            </a:r>
            <a:r>
              <a:rPr lang="en-IN" sz="1600" dirty="0"/>
              <a:t>of expenditure and taxation to a new and higher level is called the displacement </a:t>
            </a:r>
            <a:r>
              <a:rPr lang="en-IN" sz="1600" dirty="0" smtClean="0"/>
              <a:t>effect </a:t>
            </a:r>
            <a:r>
              <a:rPr lang="en-IN" sz="1600" dirty="0"/>
              <a:t>after the social disturbance has ended; the new level of tax is tolerated by the </a:t>
            </a:r>
            <a:r>
              <a:rPr lang="en-IN" sz="1600" dirty="0" smtClean="0"/>
              <a:t>society</a:t>
            </a:r>
            <a:r>
              <a:rPr lang="en-IN" sz="1600" dirty="0"/>
              <a:t>. </a:t>
            </a:r>
            <a:r>
              <a:rPr lang="en-IN" sz="1600" dirty="0" smtClean="0"/>
              <a:t>The </a:t>
            </a:r>
            <a:r>
              <a:rPr lang="en-IN" sz="1600" dirty="0"/>
              <a:t>emerged new levels of tax tolerance make the society willing to support higher levels </a:t>
            </a:r>
            <a:r>
              <a:rPr lang="en-IN" sz="1600" dirty="0" smtClean="0"/>
              <a:t>of </a:t>
            </a:r>
            <a:r>
              <a:rPr lang="en-IN" sz="1600" dirty="0"/>
              <a:t>public expenditure. </a:t>
            </a:r>
            <a:r>
              <a:rPr lang="en-IN" sz="1600" dirty="0" smtClean="0"/>
              <a:t>Thus </a:t>
            </a:r>
            <a:r>
              <a:rPr lang="en-IN" sz="1600" dirty="0"/>
              <a:t>there is no </a:t>
            </a:r>
            <a:r>
              <a:rPr lang="en-IN" sz="1600" dirty="0" smtClean="0"/>
              <a:t>strong </a:t>
            </a:r>
            <a:r>
              <a:rPr lang="en-IN" sz="1600" dirty="0"/>
              <a:t>motivation to return to the lower pre-crisis level of taxation. </a:t>
            </a:r>
            <a:r>
              <a:rPr lang="en-IN" sz="1600" dirty="0" smtClean="0"/>
              <a:t>Over </a:t>
            </a:r>
            <a:r>
              <a:rPr lang="en-IN" sz="1600" dirty="0"/>
              <a:t>the secular period, 1890 -1955, this displacement procedure occurred several times </a:t>
            </a:r>
            <a:r>
              <a:rPr lang="en-IN" sz="1600" dirty="0" smtClean="0"/>
              <a:t>in </a:t>
            </a:r>
            <a:r>
              <a:rPr lang="en-IN" sz="1600" dirty="0"/>
              <a:t>Great Britain. Thus when the major social disturbance ends, no strong motivation </a:t>
            </a:r>
            <a:r>
              <a:rPr lang="en-IN" sz="1600" dirty="0" smtClean="0"/>
              <a:t>exists </a:t>
            </a:r>
            <a:r>
              <a:rPr lang="en-IN" sz="1600" dirty="0"/>
              <a:t>for the society to return to the lower pre-disturbance level. </a:t>
            </a:r>
            <a:r>
              <a:rPr lang="en-IN" sz="1600" dirty="0" smtClean="0"/>
              <a:t>The </a:t>
            </a:r>
            <a:r>
              <a:rPr lang="en-IN" sz="1600" dirty="0"/>
              <a:t>higher government revenues are used to support permanently higher levels of public </a:t>
            </a:r>
            <a:r>
              <a:rPr lang="en-IN" sz="1600" dirty="0" smtClean="0"/>
              <a:t>sector </a:t>
            </a:r>
            <a:r>
              <a:rPr lang="en-IN" sz="1600" dirty="0"/>
              <a:t>allocation.</a:t>
            </a:r>
          </a:p>
        </p:txBody>
      </p:sp>
    </p:spTree>
    <p:extLst>
      <p:ext uri="{BB962C8B-B14F-4D97-AF65-F5344CB8AC3E}">
        <p14:creationId xmlns:p14="http://schemas.microsoft.com/office/powerpoint/2010/main" val="605650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704088"/>
            <a:ext cx="6995120" cy="636680"/>
          </a:xfrm>
        </p:spPr>
        <p:txBody>
          <a:bodyPr>
            <a:normAutofit fontScale="90000"/>
          </a:bodyPr>
          <a:lstStyle/>
          <a:p>
            <a:r>
              <a:rPr lang="en-IN" dirty="0"/>
              <a:t>Displacement Effect </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7664" y="2060848"/>
            <a:ext cx="6477749" cy="3988501"/>
          </a:xfrm>
          <a:prstGeom prst="rect">
            <a:avLst/>
          </a:prstGeom>
          <a:noFill/>
          <a:ln>
            <a:noFill/>
          </a:ln>
        </p:spPr>
      </p:pic>
    </p:spTree>
    <p:extLst>
      <p:ext uri="{BB962C8B-B14F-4D97-AF65-F5344CB8AC3E}">
        <p14:creationId xmlns:p14="http://schemas.microsoft.com/office/powerpoint/2010/main" val="2570599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2088232"/>
          </a:xfrm>
        </p:spPr>
        <p:txBody>
          <a:bodyPr>
            <a:normAutofit fontScale="90000"/>
          </a:bodyPr>
          <a:lstStyle/>
          <a:p>
            <a:r>
              <a:rPr lang="en-IN" b="1" dirty="0" smtClean="0"/>
              <a:t>                 </a:t>
            </a:r>
            <a:br>
              <a:rPr lang="en-IN" b="1" dirty="0" smtClean="0"/>
            </a:br>
            <a:r>
              <a:rPr lang="en-IN" b="1" dirty="0"/>
              <a:t/>
            </a:r>
            <a:br>
              <a:rPr lang="en-IN" b="1" dirty="0"/>
            </a:br>
            <a:r>
              <a:rPr lang="en-IN" b="1" dirty="0" smtClean="0"/>
              <a:t/>
            </a:r>
            <a:br>
              <a:rPr lang="en-IN" b="1" dirty="0" smtClean="0"/>
            </a:br>
            <a:r>
              <a:rPr lang="en-IN" b="1" dirty="0"/>
              <a:t/>
            </a:r>
            <a:br>
              <a:rPr lang="en-IN" b="1" dirty="0"/>
            </a:br>
            <a:r>
              <a:rPr lang="en-IN" b="1" dirty="0" smtClean="0"/>
              <a:t/>
            </a:r>
            <a:br>
              <a:rPr lang="en-IN" b="1" dirty="0" smtClean="0"/>
            </a:br>
            <a:r>
              <a:rPr lang="en-IN" b="1" dirty="0"/>
              <a:t/>
            </a:r>
            <a:br>
              <a:rPr lang="en-IN" b="1" dirty="0"/>
            </a:br>
            <a:r>
              <a:rPr lang="en-IN" b="1" dirty="0" smtClean="0"/>
              <a:t>                     Unit </a:t>
            </a:r>
            <a:r>
              <a:rPr lang="en-IN" b="1" dirty="0"/>
              <a:t>II</a:t>
            </a:r>
            <a:r>
              <a:rPr lang="en-IN" dirty="0"/>
              <a:t/>
            </a:r>
            <a:br>
              <a:rPr lang="en-IN" dirty="0"/>
            </a:br>
            <a:r>
              <a:rPr lang="en-IN" dirty="0" smtClean="0"/>
              <a:t>          </a:t>
            </a:r>
            <a:r>
              <a:rPr lang="en-IN" b="1" dirty="0" smtClean="0"/>
              <a:t>Public </a:t>
            </a:r>
            <a:r>
              <a:rPr lang="en-IN" b="1" dirty="0"/>
              <a:t>Expenditure</a:t>
            </a:r>
            <a:r>
              <a:rPr lang="en-IN" dirty="0"/>
              <a:t/>
            </a:r>
            <a:br>
              <a:rPr lang="en-IN" dirty="0"/>
            </a:br>
            <a:endParaRPr lang="en-IN" dirty="0"/>
          </a:p>
        </p:txBody>
      </p:sp>
      <p:sp>
        <p:nvSpPr>
          <p:cNvPr id="3" name="Content Placeholder 2"/>
          <p:cNvSpPr>
            <a:spLocks noGrp="1"/>
          </p:cNvSpPr>
          <p:nvPr>
            <p:ph idx="1"/>
          </p:nvPr>
        </p:nvSpPr>
        <p:spPr>
          <a:xfrm>
            <a:off x="457200" y="2348880"/>
            <a:ext cx="8229600" cy="3975720"/>
          </a:xfrm>
        </p:spPr>
        <p:txBody>
          <a:bodyPr>
            <a:normAutofit/>
          </a:bodyPr>
          <a:lstStyle/>
          <a:p>
            <a:r>
              <a:rPr lang="en-IN" dirty="0"/>
              <a:t>In modern times all the countries of the world have witnessed an enormous increase </a:t>
            </a:r>
            <a:r>
              <a:rPr lang="en-IN" dirty="0" smtClean="0"/>
              <a:t> in </a:t>
            </a:r>
            <a:r>
              <a:rPr lang="en-IN" dirty="0"/>
              <a:t>public expenditure. </a:t>
            </a:r>
            <a:endParaRPr lang="en-IN" dirty="0" smtClean="0"/>
          </a:p>
          <a:p>
            <a:r>
              <a:rPr lang="en-IN" dirty="0" smtClean="0"/>
              <a:t>There </a:t>
            </a:r>
            <a:r>
              <a:rPr lang="en-IN" dirty="0"/>
              <a:t>are three important and well known theories of growth of </a:t>
            </a:r>
            <a:r>
              <a:rPr lang="en-IN" dirty="0" smtClean="0"/>
              <a:t>public </a:t>
            </a:r>
            <a:r>
              <a:rPr lang="en-IN" dirty="0"/>
              <a:t>expenditure. </a:t>
            </a:r>
            <a:r>
              <a:rPr lang="en-IN" dirty="0" smtClean="0"/>
              <a:t> </a:t>
            </a:r>
          </a:p>
          <a:p>
            <a:r>
              <a:rPr lang="en-IN" dirty="0" smtClean="0"/>
              <a:t>The </a:t>
            </a:r>
            <a:r>
              <a:rPr lang="en-IN" dirty="0"/>
              <a:t>first theory is associated with the name of German economist, </a:t>
            </a:r>
            <a:r>
              <a:rPr lang="en-IN" dirty="0" smtClean="0"/>
              <a:t>Adolph </a:t>
            </a:r>
            <a:r>
              <a:rPr lang="en-IN" dirty="0"/>
              <a:t>Wagner. </a:t>
            </a:r>
          </a:p>
          <a:p>
            <a:endParaRPr lang="en-IN" dirty="0"/>
          </a:p>
        </p:txBody>
      </p:sp>
    </p:spTree>
    <p:extLst>
      <p:ext uri="{BB962C8B-B14F-4D97-AF65-F5344CB8AC3E}">
        <p14:creationId xmlns:p14="http://schemas.microsoft.com/office/powerpoint/2010/main" val="1504245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68560" y="7821488"/>
            <a:ext cx="8229600" cy="1152128"/>
          </a:xfrm>
        </p:spPr>
        <p:txBody>
          <a:bodyPr>
            <a:normAutofit/>
          </a:bodyPr>
          <a:lstStyle/>
          <a:p>
            <a:endParaRPr lang="en-IN" dirty="0"/>
          </a:p>
        </p:txBody>
      </p:sp>
      <p:sp>
        <p:nvSpPr>
          <p:cNvPr id="3" name="Content Placeholder 2"/>
          <p:cNvSpPr>
            <a:spLocks noGrp="1"/>
          </p:cNvSpPr>
          <p:nvPr>
            <p:ph idx="1"/>
          </p:nvPr>
        </p:nvSpPr>
        <p:spPr>
          <a:xfrm>
            <a:off x="457200" y="476672"/>
            <a:ext cx="8229600" cy="6192688"/>
          </a:xfrm>
        </p:spPr>
        <p:txBody>
          <a:bodyPr>
            <a:noAutofit/>
          </a:bodyPr>
          <a:lstStyle/>
          <a:p>
            <a:r>
              <a:rPr lang="en-IN" sz="2000" dirty="0"/>
              <a:t>Figure demonstrates the displacement effect, tax threshold behaviour. Time (years) is </a:t>
            </a:r>
            <a:r>
              <a:rPr lang="en-IN" sz="2000" dirty="0" smtClean="0"/>
              <a:t>measured </a:t>
            </a:r>
            <a:r>
              <a:rPr lang="en-IN" sz="2000" dirty="0"/>
              <a:t>along the horizontal axis, while public sector revenues (mostly taxes) and </a:t>
            </a:r>
            <a:r>
              <a:rPr lang="en-IN" sz="2000" dirty="0" smtClean="0"/>
              <a:t>public </a:t>
            </a:r>
            <a:r>
              <a:rPr lang="en-IN" sz="2000" dirty="0"/>
              <a:t>expenditures as a percentage of gross national product are measured along the </a:t>
            </a:r>
            <a:r>
              <a:rPr lang="en-IN" sz="2000" dirty="0" smtClean="0"/>
              <a:t>vertical </a:t>
            </a:r>
            <a:r>
              <a:rPr lang="en-IN" sz="2000" dirty="0"/>
              <a:t>axis. </a:t>
            </a:r>
          </a:p>
          <a:p>
            <a:r>
              <a:rPr lang="en-IN" sz="2000" dirty="0"/>
              <a:t>The figure reveals that as the social disturbance cause a relative expansion of the public </a:t>
            </a:r>
            <a:r>
              <a:rPr lang="en-IN" sz="2000" dirty="0" smtClean="0"/>
              <a:t>sector</a:t>
            </a:r>
            <a:r>
              <a:rPr lang="en-IN" sz="2000" dirty="0"/>
              <a:t>, the displacement effect which occurs helps to explain the time pattern by which </a:t>
            </a:r>
            <a:r>
              <a:rPr lang="en-IN" sz="2000" dirty="0" smtClean="0"/>
              <a:t>the </a:t>
            </a:r>
            <a:r>
              <a:rPr lang="en-IN" sz="2000" dirty="0"/>
              <a:t>government growth takes place. This displacement effect does not require that the </a:t>
            </a:r>
            <a:r>
              <a:rPr lang="en-IN" sz="2000" dirty="0" smtClean="0"/>
              <a:t> new </a:t>
            </a:r>
            <a:r>
              <a:rPr lang="en-IN" sz="2000" dirty="0"/>
              <a:t>higher plateau of expenditure, continue the same expenditure composition that was </a:t>
            </a:r>
            <a:r>
              <a:rPr lang="en-IN" sz="2000" dirty="0" smtClean="0"/>
              <a:t>created </a:t>
            </a:r>
            <a:r>
              <a:rPr lang="en-IN" sz="2000" dirty="0"/>
              <a:t>by the social disturbance. </a:t>
            </a:r>
          </a:p>
          <a:p>
            <a:r>
              <a:rPr lang="en-IN" sz="2000" dirty="0"/>
              <a:t>Some of the increased expenditures like debt interest are the direct results of the social </a:t>
            </a:r>
            <a:r>
              <a:rPr lang="en-IN" sz="2000" dirty="0" smtClean="0"/>
              <a:t>disturbance</a:t>
            </a:r>
            <a:r>
              <a:rPr lang="en-IN" sz="2000" dirty="0"/>
              <a:t>. </a:t>
            </a:r>
            <a:r>
              <a:rPr lang="en-IN" sz="2000" dirty="0" smtClean="0"/>
              <a:t>While </a:t>
            </a:r>
            <a:r>
              <a:rPr lang="en-IN" sz="2000" dirty="0"/>
              <a:t>other expenditures arose as a result of technological development and expansion of </a:t>
            </a:r>
            <a:r>
              <a:rPr lang="en-IN" sz="2000" dirty="0" smtClean="0"/>
              <a:t>government </a:t>
            </a:r>
            <a:r>
              <a:rPr lang="en-IN" sz="2000" dirty="0"/>
              <a:t>activity into new areas. For instance, war and ‗other social disturbance, </a:t>
            </a:r>
            <a:r>
              <a:rPr lang="en-IN" sz="2000" dirty="0" smtClean="0"/>
              <a:t>frequently </a:t>
            </a:r>
            <a:r>
              <a:rPr lang="en-IN" sz="2000" dirty="0"/>
              <a:t>force the people and their government to find out a lasting solution to the long </a:t>
            </a:r>
            <a:r>
              <a:rPr lang="en-IN" sz="2000" dirty="0" smtClean="0"/>
              <a:t>standing </a:t>
            </a:r>
            <a:r>
              <a:rPr lang="en-IN" sz="2000" dirty="0"/>
              <a:t>and pending problems, which were previously neglected. </a:t>
            </a:r>
          </a:p>
          <a:p>
            <a:r>
              <a:rPr lang="en-IN" sz="2000" dirty="0"/>
              <a:t>This is known as “inspection effect”. Inspection effect is the inadequacy of revenue in </a:t>
            </a:r>
            <a:r>
              <a:rPr lang="en-IN" sz="2000" dirty="0" smtClean="0"/>
              <a:t>comparison </a:t>
            </a:r>
            <a:r>
              <a:rPr lang="en-IN" sz="2000" dirty="0"/>
              <a:t>with the ‗required‘ public expenditure. </a:t>
            </a:r>
          </a:p>
          <a:p>
            <a:endParaRPr lang="en-IN" sz="2000" dirty="0"/>
          </a:p>
        </p:txBody>
      </p:sp>
    </p:spTree>
    <p:extLst>
      <p:ext uri="{BB962C8B-B14F-4D97-AF65-F5344CB8AC3E}">
        <p14:creationId xmlns:p14="http://schemas.microsoft.com/office/powerpoint/2010/main" val="2942319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037512"/>
            <a:ext cx="8229600" cy="204632"/>
          </a:xfrm>
        </p:spPr>
        <p:txBody>
          <a:bodyPr>
            <a:normAutofit fontScale="90000"/>
          </a:bodyPr>
          <a:lstStyle/>
          <a:p>
            <a:endParaRPr lang="en-IN" dirty="0"/>
          </a:p>
        </p:txBody>
      </p:sp>
      <p:sp>
        <p:nvSpPr>
          <p:cNvPr id="3" name="Content Placeholder 2"/>
          <p:cNvSpPr>
            <a:spLocks noGrp="1"/>
          </p:cNvSpPr>
          <p:nvPr>
            <p:ph idx="1"/>
          </p:nvPr>
        </p:nvSpPr>
        <p:spPr>
          <a:xfrm>
            <a:off x="457200" y="476672"/>
            <a:ext cx="8229600" cy="6120680"/>
          </a:xfrm>
        </p:spPr>
        <p:txBody>
          <a:bodyPr>
            <a:normAutofit fontScale="40000" lnSpcReduction="20000"/>
          </a:bodyPr>
          <a:lstStyle/>
          <a:p>
            <a:endParaRPr lang="en-IN" sz="4000" dirty="0" smtClean="0"/>
          </a:p>
          <a:p>
            <a:r>
              <a:rPr lang="en-IN" sz="4000" dirty="0" smtClean="0"/>
              <a:t>In addition to the displacement and inspection effect, Peacock and Wiseman, also give narration about a concentration (scale) effect. It refers to the apparent tendency for the central government economic activity to become an increasing proportion of total public sector economic activity, when a society is experiencing economic growth. This occurs, because central government has to initiate a number of measures to sustain higher economic activity. Since each major disturbance leads to a situation in which, the central government assuming a larger proportion of the total national economic activity, the net result is “the concentration effect”.  Wiseman – Peacock hypothesis appears to be quite relevant. At the outlet, the hypothesis looks quite convincing. It emphasizes jerks and jumps in public expenditure, on account of unusual and abnormal situations. </a:t>
            </a:r>
          </a:p>
          <a:p>
            <a:endParaRPr lang="en-IN" sz="4000" dirty="0" smtClean="0"/>
          </a:p>
          <a:p>
            <a:r>
              <a:rPr lang="en-IN" sz="4000" dirty="0" smtClean="0"/>
              <a:t>According to </a:t>
            </a:r>
            <a:r>
              <a:rPr lang="en-IN" sz="4000" dirty="0" err="1" smtClean="0"/>
              <a:t>Prof.</a:t>
            </a:r>
            <a:r>
              <a:rPr lang="en-IN" sz="4000" dirty="0" smtClean="0"/>
              <a:t> Aronson, for Peacock and Wiseman expenditure growth is sporadic rather than constant and revenues create their own expenditures. However, we must not forget the fact that, an account of the advance of the economy and the structural changes therein, there are constant and regular increments in public expenditure and </a:t>
            </a:r>
            <a:r>
              <a:rPr lang="en-IN" sz="4000" dirty="0" err="1" smtClean="0"/>
              <a:t>revenue.Public</a:t>
            </a:r>
            <a:r>
              <a:rPr lang="en-IN" sz="4000" dirty="0" smtClean="0"/>
              <a:t> expenditure has a tendency to grow on account of a systematic expansion of government activities, both in terms of intensity and quality. </a:t>
            </a:r>
          </a:p>
          <a:p>
            <a:endParaRPr lang="en-IN" sz="4000" dirty="0" smtClean="0"/>
          </a:p>
          <a:p>
            <a:r>
              <a:rPr lang="en-IN" sz="4000" dirty="0" smtClean="0"/>
              <a:t>The regular and dynamic changes in state activity and public spending caused by macro variables like population growth, urbanization, awareness of civic rights on the part of citizens and political and social commitments on the part of democratic governments voted to power are major factors giving a big push to upward trend in public expenditure. However, the influences of these factors on government spending were not systematically </a:t>
            </a:r>
            <a:r>
              <a:rPr lang="en-IN" sz="4000" dirty="0" err="1" smtClean="0"/>
              <a:t>analyzed</a:t>
            </a:r>
            <a:r>
              <a:rPr lang="en-IN" sz="4000" dirty="0" smtClean="0"/>
              <a:t> by Wiseman and Peacock in their hypothesis. However, Bernard. P. </a:t>
            </a:r>
            <a:r>
              <a:rPr lang="en-IN" sz="4000" dirty="0" err="1" smtClean="0"/>
              <a:t>Herber</a:t>
            </a:r>
            <a:r>
              <a:rPr lang="en-IN" sz="4000" dirty="0" smtClean="0"/>
              <a:t> sincerely argues that the Peacock – </a:t>
            </a:r>
            <a:r>
              <a:rPr lang="en-IN" sz="4000" dirty="0" err="1" smtClean="0"/>
              <a:t>Wiesman</a:t>
            </a:r>
            <a:r>
              <a:rPr lang="en-IN" sz="4000" dirty="0" smtClean="0"/>
              <a:t> hypothesis of governmental spending trends, is much more modest in what it intend to explain than in Wagner‘s hypothesis. The fact is that, both the Wagner‘s and Peacock. Wiseman narrations contribute a lot in understanding the process of public sector growth in industrialized nations. </a:t>
            </a:r>
            <a:endParaRPr lang="en-IN" sz="3100" dirty="0" smtClean="0"/>
          </a:p>
          <a:p>
            <a:endParaRPr lang="en-IN" dirty="0"/>
          </a:p>
        </p:txBody>
      </p:sp>
    </p:spTree>
    <p:extLst>
      <p:ext uri="{BB962C8B-B14F-4D97-AF65-F5344CB8AC3E}">
        <p14:creationId xmlns:p14="http://schemas.microsoft.com/office/powerpoint/2010/main" val="3859156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008112"/>
          </a:xfrm>
        </p:spPr>
        <p:txBody>
          <a:bodyPr>
            <a:normAutofit fontScale="90000"/>
          </a:bodyPr>
          <a:lstStyle/>
          <a:p>
            <a:r>
              <a:rPr lang="en-IN" sz="4400" dirty="0"/>
              <a:t>Pure theory of Public Expenditure </a:t>
            </a:r>
            <a:r>
              <a:rPr lang="en-IN" dirty="0"/>
              <a:t/>
            </a:r>
            <a:br>
              <a:rPr lang="en-IN" dirty="0"/>
            </a:br>
            <a:endParaRPr lang="en-IN" dirty="0"/>
          </a:p>
        </p:txBody>
      </p:sp>
      <p:sp>
        <p:nvSpPr>
          <p:cNvPr id="3" name="Content Placeholder 2"/>
          <p:cNvSpPr>
            <a:spLocks noGrp="1"/>
          </p:cNvSpPr>
          <p:nvPr>
            <p:ph idx="1"/>
          </p:nvPr>
        </p:nvSpPr>
        <p:spPr>
          <a:xfrm>
            <a:off x="457200" y="1628800"/>
            <a:ext cx="8229600" cy="5112568"/>
          </a:xfrm>
        </p:spPr>
        <p:txBody>
          <a:bodyPr>
            <a:normAutofit fontScale="70000" lnSpcReduction="20000"/>
          </a:bodyPr>
          <a:lstStyle/>
          <a:p>
            <a:r>
              <a:rPr lang="en-IN" dirty="0"/>
              <a:t>In 1954 Paul Samuelson published his landmark paper The Pure Theory of Public </a:t>
            </a:r>
            <a:r>
              <a:rPr lang="en-IN" dirty="0" smtClean="0"/>
              <a:t>Expenditure</a:t>
            </a:r>
            <a:r>
              <a:rPr lang="en-IN" dirty="0"/>
              <a:t>, which formalized the concept of public goods (which he called "collective </a:t>
            </a:r>
            <a:r>
              <a:rPr lang="en-IN" dirty="0" smtClean="0"/>
              <a:t>consumption </a:t>
            </a:r>
            <a:r>
              <a:rPr lang="en-IN" dirty="0"/>
              <a:t>goods") -- i.e. goods that are non-rival and non-excludable. He highlighted </a:t>
            </a:r>
            <a:r>
              <a:rPr lang="en-IN" dirty="0" smtClean="0"/>
              <a:t>the </a:t>
            </a:r>
            <a:r>
              <a:rPr lang="en-IN" dirty="0"/>
              <a:t>market failure of free-riding when he wrote: "it is in the selfish interest of each person </a:t>
            </a:r>
            <a:r>
              <a:rPr lang="en-IN" dirty="0" smtClean="0"/>
              <a:t>to </a:t>
            </a:r>
            <a:r>
              <a:rPr lang="en-IN" dirty="0"/>
              <a:t>give false signals, to pretend to have less interest in a given collective consumption </a:t>
            </a:r>
            <a:r>
              <a:rPr lang="en-IN" dirty="0" smtClean="0"/>
              <a:t>activity </a:t>
            </a:r>
            <a:r>
              <a:rPr lang="en-IN" dirty="0"/>
              <a:t>than he really has". His paper showed that "no decentralized pricing system can </a:t>
            </a:r>
            <a:r>
              <a:rPr lang="en-IN" dirty="0" smtClean="0"/>
              <a:t>serve </a:t>
            </a:r>
            <a:r>
              <a:rPr lang="en-IN" dirty="0"/>
              <a:t>to determine optimally these levels of collective consumption".  </a:t>
            </a:r>
          </a:p>
          <a:p>
            <a:r>
              <a:rPr lang="en-IN" dirty="0"/>
              <a:t>Excludability is the ability of producers to detect and prevent </a:t>
            </a:r>
            <a:r>
              <a:rPr lang="en-IN" dirty="0" err="1"/>
              <a:t>uncompensating</a:t>
            </a:r>
            <a:r>
              <a:rPr lang="en-IN" dirty="0"/>
              <a:t> </a:t>
            </a:r>
            <a:r>
              <a:rPr lang="en-IN" dirty="0" smtClean="0"/>
              <a:t>consumption </a:t>
            </a:r>
            <a:r>
              <a:rPr lang="en-IN" dirty="0"/>
              <a:t>of their products. Rivalry is the inability of multiple consumers to consume </a:t>
            </a:r>
            <a:r>
              <a:rPr lang="en-IN" dirty="0" smtClean="0"/>
              <a:t>the </a:t>
            </a:r>
            <a:r>
              <a:rPr lang="en-IN" dirty="0"/>
              <a:t>same good. A public good is defined as a non-rival non-excludable good, such as </a:t>
            </a:r>
            <a:r>
              <a:rPr lang="en-IN" dirty="0" smtClean="0"/>
              <a:t>national </a:t>
            </a:r>
            <a:r>
              <a:rPr lang="en-IN" dirty="0"/>
              <a:t>defence. Because public goods are not excludable, they get under-produced. The </a:t>
            </a:r>
            <a:r>
              <a:rPr lang="en-IN" dirty="0" smtClean="0"/>
              <a:t>pricing </a:t>
            </a:r>
            <a:r>
              <a:rPr lang="en-IN" dirty="0"/>
              <a:t>system cannot force consumers to reveal their demand for purely non-excludable </a:t>
            </a:r>
            <a:r>
              <a:rPr lang="en-IN" dirty="0" smtClean="0"/>
              <a:t>goods</a:t>
            </a:r>
            <a:r>
              <a:rPr lang="en-IN" dirty="0"/>
              <a:t>, and so cannot force producers to meet that demand. </a:t>
            </a:r>
          </a:p>
          <a:p>
            <a:r>
              <a:rPr lang="en-IN" dirty="0"/>
              <a:t>The evidence for under-production of public goods is so overwhelming that, as professor </a:t>
            </a:r>
            <a:r>
              <a:rPr lang="en-IN" dirty="0" smtClean="0"/>
              <a:t>Walter </a:t>
            </a:r>
            <a:r>
              <a:rPr lang="en-IN" dirty="0"/>
              <a:t>Block admits about the resulting justification for state intervention, "virtually all </a:t>
            </a:r>
            <a:r>
              <a:rPr lang="en-IN" dirty="0" smtClean="0"/>
              <a:t>economists </a:t>
            </a:r>
            <a:r>
              <a:rPr lang="en-IN" dirty="0"/>
              <a:t>accept this argument. There is not a single mainstream text dealing with the </a:t>
            </a:r>
            <a:r>
              <a:rPr lang="en-IN" dirty="0" smtClean="0"/>
              <a:t>subject </a:t>
            </a:r>
            <a:r>
              <a:rPr lang="en-IN" dirty="0"/>
              <a:t>which demurs from it." Exhibit 1 gives the clear understanding of the theory.  </a:t>
            </a:r>
          </a:p>
          <a:p>
            <a:endParaRPr lang="en-IN" dirty="0"/>
          </a:p>
        </p:txBody>
      </p:sp>
    </p:spTree>
    <p:extLst>
      <p:ext uri="{BB962C8B-B14F-4D97-AF65-F5344CB8AC3E}">
        <p14:creationId xmlns:p14="http://schemas.microsoft.com/office/powerpoint/2010/main" val="3052242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938368"/>
          </a:xfrm>
        </p:spPr>
        <p:txBody>
          <a:bodyPr>
            <a:normAutofit fontScale="90000"/>
          </a:bodyPr>
          <a:lstStyle/>
          <a:p>
            <a:r>
              <a:rPr lang="en-IN" sz="4000" dirty="0"/>
              <a:t>Structure and Growth of Public Expenditure </a:t>
            </a:r>
            <a:r>
              <a:rPr lang="en-IN" dirty="0"/>
              <a:t/>
            </a:r>
            <a:br>
              <a:rPr lang="en-IN" dirty="0"/>
            </a:br>
            <a:endParaRPr lang="en-IN" dirty="0"/>
          </a:p>
        </p:txBody>
      </p:sp>
      <p:sp>
        <p:nvSpPr>
          <p:cNvPr id="3" name="Content Placeholder 2"/>
          <p:cNvSpPr>
            <a:spLocks noGrp="1"/>
          </p:cNvSpPr>
          <p:nvPr>
            <p:ph idx="1"/>
          </p:nvPr>
        </p:nvSpPr>
        <p:spPr>
          <a:xfrm>
            <a:off x="457200" y="1412776"/>
            <a:ext cx="8229600" cy="4911824"/>
          </a:xfrm>
        </p:spPr>
        <p:txBody>
          <a:bodyPr>
            <a:normAutofit fontScale="92500"/>
          </a:bodyPr>
          <a:lstStyle/>
          <a:p>
            <a:r>
              <a:rPr lang="en-IN" dirty="0"/>
              <a:t>There has been a phenomenal increase in public expenditure in almost all the </a:t>
            </a:r>
            <a:r>
              <a:rPr lang="en-IN" dirty="0" smtClean="0"/>
              <a:t>countries </a:t>
            </a:r>
            <a:r>
              <a:rPr lang="en-IN" dirty="0"/>
              <a:t>of the globe. This tendency which was noted in the previous century has </a:t>
            </a:r>
            <a:r>
              <a:rPr lang="en-IN" dirty="0" smtClean="0"/>
              <a:t>become </a:t>
            </a:r>
            <a:r>
              <a:rPr lang="en-IN" dirty="0"/>
              <a:t>crystallised in the present century. </a:t>
            </a:r>
          </a:p>
          <a:p>
            <a:r>
              <a:rPr lang="en-IN" dirty="0"/>
              <a:t>The classical economists assumed the state has very limited functions under the laissez </a:t>
            </a:r>
            <a:r>
              <a:rPr lang="en-IN" dirty="0" smtClean="0"/>
              <a:t>faire </a:t>
            </a:r>
            <a:r>
              <a:rPr lang="en-IN" dirty="0"/>
              <a:t>policy. The functions of the state were restricted to justice, police and arms. </a:t>
            </a:r>
          </a:p>
          <a:p>
            <a:r>
              <a:rPr lang="en-IN" dirty="0"/>
              <a:t>According to J.B. Say ―the very best of all plans of finance is to spend a little‖. But today </a:t>
            </a:r>
            <a:r>
              <a:rPr lang="en-IN" dirty="0" smtClean="0"/>
              <a:t>the </a:t>
            </a:r>
            <a:r>
              <a:rPr lang="en-IN" dirty="0"/>
              <a:t>role of the state has changed under the welfare criterion and there is a persistent trend </a:t>
            </a:r>
            <a:r>
              <a:rPr lang="en-IN" dirty="0" smtClean="0"/>
              <a:t>towards </a:t>
            </a:r>
            <a:r>
              <a:rPr lang="en-IN" dirty="0"/>
              <a:t>an extensive and intensive increase in the scale of governmental performance. </a:t>
            </a:r>
          </a:p>
          <a:p>
            <a:endParaRPr lang="en-IN" dirty="0"/>
          </a:p>
        </p:txBody>
      </p:sp>
    </p:spTree>
    <p:extLst>
      <p:ext uri="{BB962C8B-B14F-4D97-AF65-F5344CB8AC3E}">
        <p14:creationId xmlns:p14="http://schemas.microsoft.com/office/powerpoint/2010/main" val="3813749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fontScale="90000"/>
          </a:bodyPr>
          <a:lstStyle/>
          <a:p>
            <a:r>
              <a:rPr lang="en-IN" sz="4400" dirty="0"/>
              <a:t>1. Welfare State Ideology  </a:t>
            </a:r>
            <a:r>
              <a:rPr lang="en-IN" dirty="0"/>
              <a:t/>
            </a:r>
            <a:br>
              <a:rPr lang="en-IN" dirty="0"/>
            </a:br>
            <a:endParaRPr lang="en-IN" dirty="0"/>
          </a:p>
        </p:txBody>
      </p:sp>
      <p:sp>
        <p:nvSpPr>
          <p:cNvPr id="3" name="Content Placeholder 2"/>
          <p:cNvSpPr>
            <a:spLocks noGrp="1"/>
          </p:cNvSpPr>
          <p:nvPr>
            <p:ph idx="1"/>
          </p:nvPr>
        </p:nvSpPr>
        <p:spPr>
          <a:xfrm>
            <a:off x="323528" y="908720"/>
            <a:ext cx="8568952" cy="5949280"/>
          </a:xfrm>
        </p:spPr>
        <p:txBody>
          <a:bodyPr>
            <a:normAutofit fontScale="47500" lnSpcReduction="20000"/>
          </a:bodyPr>
          <a:lstStyle/>
          <a:p>
            <a:pPr algn="just"/>
            <a:r>
              <a:rPr lang="en-IN" sz="2900" dirty="0"/>
              <a:t>The modern State is a welfare state. It aims at promoting the economic, political, and </a:t>
            </a:r>
            <a:r>
              <a:rPr lang="en-IN" sz="2900" dirty="0" smtClean="0"/>
              <a:t>social </a:t>
            </a:r>
            <a:r>
              <a:rPr lang="en-IN" sz="2900" dirty="0"/>
              <a:t>well-being of its citizens. It makes every effort to improve the living standard of </a:t>
            </a:r>
            <a:r>
              <a:rPr lang="en-IN" sz="2900" dirty="0" smtClean="0"/>
              <a:t>the </a:t>
            </a:r>
            <a:r>
              <a:rPr lang="en-IN" sz="2900" dirty="0"/>
              <a:t>common people. For this purpose, it has to undertake may functions and services </a:t>
            </a:r>
            <a:r>
              <a:rPr lang="en-IN" sz="2900" dirty="0" smtClean="0"/>
              <a:t>never </a:t>
            </a:r>
            <a:r>
              <a:rPr lang="en-IN" sz="2900" dirty="0"/>
              <a:t>visualised </a:t>
            </a:r>
            <a:r>
              <a:rPr lang="en-IN" sz="2900" dirty="0" err="1" smtClean="0"/>
              <a:t>before.Even</a:t>
            </a:r>
            <a:r>
              <a:rPr lang="en-IN" sz="2900" dirty="0" smtClean="0"/>
              <a:t> </a:t>
            </a:r>
            <a:r>
              <a:rPr lang="en-IN" sz="2900" dirty="0"/>
              <a:t>in an avowedly capitalistic economy, there has been increasing State intervention </a:t>
            </a:r>
            <a:r>
              <a:rPr lang="en-IN" sz="2900" dirty="0" smtClean="0"/>
              <a:t>through </a:t>
            </a:r>
            <a:r>
              <a:rPr lang="en-IN" sz="2900" dirty="0"/>
              <a:t>legislative and administrative measures for augmenting production and </a:t>
            </a:r>
            <a:r>
              <a:rPr lang="en-IN" sz="2900" dirty="0" smtClean="0"/>
              <a:t>improving </a:t>
            </a:r>
            <a:r>
              <a:rPr lang="en-IN" sz="2900" dirty="0"/>
              <a:t>distribution. Many wants which were formerly satisfied individually by private </a:t>
            </a:r>
            <a:r>
              <a:rPr lang="en-IN" sz="2900" dirty="0" smtClean="0"/>
              <a:t>means </a:t>
            </a:r>
            <a:r>
              <a:rPr lang="en-IN" sz="2900" dirty="0"/>
              <a:t>are now satisfied collectively through public expenditure.  </a:t>
            </a:r>
          </a:p>
          <a:p>
            <a:pPr algn="just"/>
            <a:r>
              <a:rPr lang="en-IN" sz="2900" dirty="0"/>
              <a:t>In the classical era, the State was assumed to have a very limited function under the </a:t>
            </a:r>
            <a:r>
              <a:rPr lang="en-IN" sz="2900" dirty="0" smtClean="0"/>
              <a:t>laissez </a:t>
            </a:r>
            <a:r>
              <a:rPr lang="en-IN" sz="2900" dirty="0"/>
              <a:t>faire policy. The functions of the State were restricted to justice, police, and army.  </a:t>
            </a:r>
            <a:r>
              <a:rPr lang="en-IN" sz="2900" dirty="0" smtClean="0"/>
              <a:t>Today</a:t>
            </a:r>
            <a:r>
              <a:rPr lang="en-IN" sz="2900" dirty="0"/>
              <a:t>, however, the role of the State has changed under the welfare criterion and there is </a:t>
            </a:r>
            <a:r>
              <a:rPr lang="en-IN" sz="2900" dirty="0" smtClean="0"/>
              <a:t>a </a:t>
            </a:r>
            <a:r>
              <a:rPr lang="en-IN" sz="2900" dirty="0"/>
              <a:t>persistent trend towards an extensive and intensive increase in the scale of </a:t>
            </a:r>
            <a:r>
              <a:rPr lang="en-IN" sz="2900" dirty="0" smtClean="0"/>
              <a:t>governmental </a:t>
            </a:r>
            <a:r>
              <a:rPr lang="en-IN" sz="2900" dirty="0"/>
              <a:t>performance. Apart from performing old functions more efficiently and on </a:t>
            </a:r>
            <a:r>
              <a:rPr lang="en-IN" sz="2900" dirty="0" smtClean="0"/>
              <a:t>a </a:t>
            </a:r>
            <a:r>
              <a:rPr lang="en-IN" sz="2900" dirty="0"/>
              <a:t>larger scale, a modern State constantly undertakes new functions and added </a:t>
            </a:r>
            <a:r>
              <a:rPr lang="en-IN" sz="2900" dirty="0" smtClean="0"/>
              <a:t>responsibilities </a:t>
            </a:r>
            <a:r>
              <a:rPr lang="en-IN" sz="2900" dirty="0"/>
              <a:t>day by day.  </a:t>
            </a:r>
          </a:p>
          <a:p>
            <a:pPr algn="just"/>
            <a:r>
              <a:rPr lang="en-IN" sz="2900" dirty="0"/>
              <a:t>It now embraces many new ideas such as social insurance, unemployment relief, and </a:t>
            </a:r>
            <a:r>
              <a:rPr lang="en-IN" sz="2900" dirty="0" smtClean="0"/>
              <a:t>provisions </a:t>
            </a:r>
            <a:r>
              <a:rPr lang="en-IN" sz="2900" dirty="0"/>
              <a:t>for underprivileged classes. In order to reduce inequalities of income, the State </a:t>
            </a:r>
            <a:r>
              <a:rPr lang="en-IN" sz="2900" dirty="0" smtClean="0"/>
              <a:t>has </a:t>
            </a:r>
            <a:r>
              <a:rPr lang="en-IN" sz="2900" dirty="0"/>
              <a:t>to spend a large sum on free and cheap medical aid, subsidised food and housing, free </a:t>
            </a:r>
            <a:r>
              <a:rPr lang="en-IN" sz="2900" dirty="0" smtClean="0"/>
              <a:t>education</a:t>
            </a:r>
            <a:r>
              <a:rPr lang="en-IN" sz="2900" dirty="0"/>
              <a:t>. Especially in underdeveloped countries such as India, the State expenditure on </a:t>
            </a:r>
            <a:r>
              <a:rPr lang="en-IN" sz="2900" dirty="0" smtClean="0"/>
              <a:t>these </a:t>
            </a:r>
            <a:r>
              <a:rPr lang="en-IN" sz="2900" dirty="0"/>
              <a:t>social services is rising fast.  </a:t>
            </a:r>
          </a:p>
          <a:p>
            <a:pPr algn="just"/>
            <a:r>
              <a:rPr lang="en-IN" sz="2900" dirty="0"/>
              <a:t>In India, for instance, expenditure on social service is rising fast. In India, for instance, </a:t>
            </a:r>
            <a:r>
              <a:rPr lang="en-IN" sz="2900" dirty="0" smtClean="0"/>
              <a:t>expenditure </a:t>
            </a:r>
            <a:r>
              <a:rPr lang="en-IN" sz="2900" dirty="0"/>
              <a:t>on social services has gone up from `419 </a:t>
            </a:r>
            <a:r>
              <a:rPr lang="en-IN" sz="2900" dirty="0" err="1"/>
              <a:t>crores</a:t>
            </a:r>
            <a:r>
              <a:rPr lang="en-IN" sz="2900" dirty="0"/>
              <a:t> in the First Plan to `2,772 </a:t>
            </a:r>
            <a:r>
              <a:rPr lang="en-IN" sz="2900" dirty="0" err="1" smtClean="0"/>
              <a:t>crores</a:t>
            </a:r>
            <a:r>
              <a:rPr lang="en-IN" sz="2900" dirty="0" smtClean="0"/>
              <a:t> in the Fourth Plan. In the Seventh Plan, it was envisaged to be `29,350 </a:t>
            </a:r>
            <a:r>
              <a:rPr lang="en-IN" sz="2900" dirty="0" err="1" smtClean="0"/>
              <a:t>crores</a:t>
            </a:r>
            <a:r>
              <a:rPr lang="en-IN" sz="2900" dirty="0" smtClean="0"/>
              <a:t>. In each five year plan, India has been providing a significant portion of the total plan outlay </a:t>
            </a:r>
            <a:r>
              <a:rPr lang="en-IN" sz="2900" dirty="0"/>
              <a:t>for the health sector in order to provide quality health care to all needy people. </a:t>
            </a:r>
            <a:endParaRPr lang="en-IN" sz="2900" dirty="0" smtClean="0"/>
          </a:p>
          <a:p>
            <a:pPr algn="just"/>
            <a:r>
              <a:rPr lang="en-IN" sz="2900" dirty="0" smtClean="0"/>
              <a:t>The </a:t>
            </a:r>
            <a:r>
              <a:rPr lang="en-IN" sz="2900" dirty="0"/>
              <a:t>percentage of plan allocation to health sector increased from 3.4 in the first plan to </a:t>
            </a:r>
            <a:r>
              <a:rPr lang="en-IN" sz="2900" dirty="0" smtClean="0"/>
              <a:t>6.5 </a:t>
            </a:r>
            <a:r>
              <a:rPr lang="en-IN" sz="2900" dirty="0"/>
              <a:t>per cent in the eleventh plan. In the same pattern, the per capita expenditure also </a:t>
            </a:r>
            <a:r>
              <a:rPr lang="en-IN" sz="2900" dirty="0" smtClean="0"/>
              <a:t>increased </a:t>
            </a:r>
            <a:r>
              <a:rPr lang="en-IN" sz="2900" dirty="0"/>
              <a:t>from `0.61 in the first plan to `214.62 in the eleventh plan. In the 12th five year </a:t>
            </a:r>
            <a:r>
              <a:rPr lang="en-IN" sz="2900" dirty="0" smtClean="0"/>
              <a:t>plan</a:t>
            </a:r>
            <a:r>
              <a:rPr lang="en-IN" sz="2900" dirty="0"/>
              <a:t>, the government has decided to boost public spending in the sector to 2.5 per cent </a:t>
            </a:r>
            <a:r>
              <a:rPr lang="en-IN" sz="2900" dirty="0" smtClean="0"/>
              <a:t>of </a:t>
            </a:r>
            <a:r>
              <a:rPr lang="en-IN" sz="2900" dirty="0"/>
              <a:t>GDP from 1.27 per cent in the 9th five year plan. The central government outlay for </a:t>
            </a:r>
            <a:r>
              <a:rPr lang="en-IN" sz="2900" dirty="0" smtClean="0"/>
              <a:t>the </a:t>
            </a:r>
            <a:r>
              <a:rPr lang="en-IN" sz="2900" dirty="0"/>
              <a:t>health sector in the twelfth plan has been increased by about 335 per cent to `300018 </a:t>
            </a:r>
            <a:r>
              <a:rPr lang="en-IN" sz="2900" dirty="0" err="1" smtClean="0"/>
              <a:t>crore</a:t>
            </a:r>
            <a:r>
              <a:rPr lang="en-IN" sz="2900" dirty="0" smtClean="0"/>
              <a:t> </a:t>
            </a:r>
            <a:r>
              <a:rPr lang="en-IN" sz="2900" dirty="0"/>
              <a:t>over the actual outlay of `99491crore in the 11th plan. Due to the pressure of social </a:t>
            </a:r>
            <a:r>
              <a:rPr lang="en-IN" sz="2900" dirty="0" smtClean="0"/>
              <a:t>progress </a:t>
            </a:r>
            <a:r>
              <a:rPr lang="en-IN" sz="2900" dirty="0"/>
              <a:t>under the welfare state theory, in addition to the maintenance of law and order, </a:t>
            </a:r>
            <a:r>
              <a:rPr lang="en-IN" sz="2900" dirty="0" smtClean="0"/>
              <a:t>government </a:t>
            </a:r>
            <a:r>
              <a:rPr lang="en-IN" sz="2900" dirty="0"/>
              <a:t>participation in the economic field for the provision of some goods, such as </a:t>
            </a:r>
            <a:r>
              <a:rPr lang="en-IN" sz="2900" dirty="0" smtClean="0"/>
              <a:t>communication</a:t>
            </a:r>
            <a:r>
              <a:rPr lang="en-IN" sz="2900" dirty="0"/>
              <a:t>, education, medical facilities, etc. was necessitated. In short, the Wagner </a:t>
            </a:r>
            <a:r>
              <a:rPr lang="en-IN" sz="2900" dirty="0" smtClean="0"/>
              <a:t>hypothesis </a:t>
            </a:r>
            <a:r>
              <a:rPr lang="en-IN" sz="2900" dirty="0"/>
              <a:t>states that in a welfare state, as the economy expands, public expenditure will </a:t>
            </a:r>
            <a:r>
              <a:rPr lang="en-IN" sz="2900" dirty="0" smtClean="0"/>
              <a:t>also </a:t>
            </a:r>
            <a:r>
              <a:rPr lang="en-IN" sz="2900" dirty="0"/>
              <a:t>tend to increase persistently. </a:t>
            </a:r>
          </a:p>
          <a:p>
            <a:endParaRPr lang="en-IN" dirty="0"/>
          </a:p>
        </p:txBody>
      </p:sp>
    </p:spTree>
    <p:extLst>
      <p:ext uri="{BB962C8B-B14F-4D97-AF65-F5344CB8AC3E}">
        <p14:creationId xmlns:p14="http://schemas.microsoft.com/office/powerpoint/2010/main" val="4095065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704088"/>
            <a:ext cx="7067128" cy="1143000"/>
          </a:xfrm>
        </p:spPr>
        <p:txBody>
          <a:bodyPr>
            <a:normAutofit fontScale="90000"/>
          </a:bodyPr>
          <a:lstStyle/>
          <a:p>
            <a:r>
              <a:rPr lang="en-IN" dirty="0"/>
              <a:t>2. The Need for Defence </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dirty="0"/>
              <a:t>International political situation is insecure and uncertain. Due to the invention of </a:t>
            </a:r>
            <a:r>
              <a:rPr lang="en-IN" dirty="0" smtClean="0"/>
              <a:t>nuclear </a:t>
            </a:r>
            <a:r>
              <a:rPr lang="en-IN" dirty="0"/>
              <a:t>weapons, there is always the danger of foreign aggression. Modern States are </a:t>
            </a:r>
            <a:r>
              <a:rPr lang="en-IN" dirty="0" smtClean="0"/>
              <a:t>already </a:t>
            </a:r>
            <a:r>
              <a:rPr lang="en-IN" dirty="0"/>
              <a:t>facing a cold war. As such, every nation has to prepare itself for strong defence. </a:t>
            </a:r>
          </a:p>
          <a:p>
            <a:r>
              <a:rPr lang="en-IN" dirty="0"/>
              <a:t>The defence expenditure is thus continuously rising. It contains expenditure on war </a:t>
            </a:r>
            <a:r>
              <a:rPr lang="en-IN" dirty="0" smtClean="0"/>
              <a:t>materials</a:t>
            </a:r>
            <a:r>
              <a:rPr lang="en-IN" dirty="0"/>
              <a:t>, maintenance and growth of armed forces, naval and air wings, expenses on the </a:t>
            </a:r>
            <a:r>
              <a:rPr lang="en-IN" dirty="0" smtClean="0"/>
              <a:t>development </a:t>
            </a:r>
            <a:r>
              <a:rPr lang="en-IN" dirty="0"/>
              <a:t>of military art and practice, pensions to retired war personnel, interests on </a:t>
            </a:r>
            <a:r>
              <a:rPr lang="en-IN" dirty="0" smtClean="0"/>
              <a:t>war </a:t>
            </a:r>
            <a:r>
              <a:rPr lang="en-IN" dirty="0"/>
              <a:t>debt, cost of rehabilitation, etc. </a:t>
            </a:r>
          </a:p>
          <a:p>
            <a:endParaRPr lang="en-IN" dirty="0"/>
          </a:p>
        </p:txBody>
      </p:sp>
    </p:spTree>
    <p:extLst>
      <p:ext uri="{BB962C8B-B14F-4D97-AF65-F5344CB8AC3E}">
        <p14:creationId xmlns:p14="http://schemas.microsoft.com/office/powerpoint/2010/main" val="2813685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644792"/>
          </a:xfrm>
        </p:spPr>
        <p:txBody>
          <a:bodyPr>
            <a:normAutofit fontScale="90000"/>
          </a:bodyPr>
          <a:lstStyle/>
          <a:p>
            <a:r>
              <a:rPr lang="en-IN" sz="4400" dirty="0"/>
              <a:t>3. The Influence of Democratic Forces  </a:t>
            </a:r>
            <a:r>
              <a:rPr lang="en-IN" dirty="0"/>
              <a:t/>
            </a:r>
            <a:br>
              <a:rPr lang="en-IN" dirty="0"/>
            </a:br>
            <a:endParaRPr lang="en-IN" dirty="0"/>
          </a:p>
        </p:txBody>
      </p:sp>
      <p:sp>
        <p:nvSpPr>
          <p:cNvPr id="3" name="Content Placeholder 2"/>
          <p:cNvSpPr>
            <a:spLocks noGrp="1"/>
          </p:cNvSpPr>
          <p:nvPr>
            <p:ph idx="1"/>
          </p:nvPr>
        </p:nvSpPr>
        <p:spPr/>
        <p:txBody>
          <a:bodyPr>
            <a:normAutofit fontScale="92500" lnSpcReduction="20000"/>
          </a:bodyPr>
          <a:lstStyle/>
          <a:p>
            <a:r>
              <a:rPr lang="en-IN" dirty="0"/>
              <a:t>The democratic structure of government is more expensive than totalitarian </a:t>
            </a:r>
            <a:r>
              <a:rPr lang="en-IN" dirty="0" smtClean="0"/>
              <a:t>government</a:t>
            </a:r>
            <a:r>
              <a:rPr lang="en-IN" dirty="0"/>
              <a:t>. In India democracy is becoming a very costly affair. The Expenditure on </a:t>
            </a:r>
            <a:r>
              <a:rPr lang="en-IN" dirty="0" smtClean="0"/>
              <a:t>elections </a:t>
            </a:r>
            <a:r>
              <a:rPr lang="en-IN" dirty="0"/>
              <a:t>and bye-elections is increasing. </a:t>
            </a:r>
            <a:endParaRPr lang="en-IN" dirty="0" smtClean="0"/>
          </a:p>
          <a:p>
            <a:r>
              <a:rPr lang="en-IN" dirty="0" smtClean="0"/>
              <a:t>The </a:t>
            </a:r>
            <a:r>
              <a:rPr lang="en-IN" dirty="0"/>
              <a:t>recent growth of democracy and socialism </a:t>
            </a:r>
            <a:r>
              <a:rPr lang="en-IN" dirty="0" smtClean="0"/>
              <a:t>everywhere </a:t>
            </a:r>
            <a:r>
              <a:rPr lang="en-IN" dirty="0"/>
              <a:t>in the world has caused public expenditure to increase very much.  </a:t>
            </a:r>
            <a:r>
              <a:rPr lang="en-IN" dirty="0" smtClean="0"/>
              <a:t>The </a:t>
            </a:r>
            <a:r>
              <a:rPr lang="en-IN" dirty="0"/>
              <a:t>number of ministries and executive offices has also been increasing</a:t>
            </a:r>
            <a:r>
              <a:rPr lang="en-IN" dirty="0" smtClean="0"/>
              <a:t>.</a:t>
            </a:r>
          </a:p>
          <a:p>
            <a:r>
              <a:rPr lang="en-IN" dirty="0" smtClean="0"/>
              <a:t> </a:t>
            </a:r>
            <a:r>
              <a:rPr lang="en-IN" dirty="0"/>
              <a:t>Further, the </a:t>
            </a:r>
            <a:r>
              <a:rPr lang="en-IN" dirty="0" smtClean="0"/>
              <a:t>ruling </a:t>
            </a:r>
            <a:r>
              <a:rPr lang="en-IN" dirty="0"/>
              <a:t>party has to fulfil its promises and launch upon new policies and programmes to </a:t>
            </a:r>
            <a:r>
              <a:rPr lang="en-IN" dirty="0" smtClean="0"/>
              <a:t>achieve </a:t>
            </a:r>
            <a:r>
              <a:rPr lang="en-IN" dirty="0"/>
              <a:t>socialist objectives, in order to create a favourable image in the public. This also </a:t>
            </a:r>
            <a:r>
              <a:rPr lang="en-IN" dirty="0" smtClean="0"/>
              <a:t>requires </a:t>
            </a:r>
            <a:r>
              <a:rPr lang="en-IN" dirty="0"/>
              <a:t>increasing State expenses in order to provide new amenities and opportunities to </a:t>
            </a:r>
            <a:r>
              <a:rPr lang="en-IN" dirty="0" smtClean="0"/>
              <a:t>the </a:t>
            </a:r>
            <a:r>
              <a:rPr lang="en-IN" dirty="0"/>
              <a:t>people at large.  </a:t>
            </a:r>
          </a:p>
          <a:p>
            <a:endParaRPr lang="en-IN" dirty="0"/>
          </a:p>
        </p:txBody>
      </p:sp>
    </p:spTree>
    <p:extLst>
      <p:ext uri="{BB962C8B-B14F-4D97-AF65-F5344CB8AC3E}">
        <p14:creationId xmlns:p14="http://schemas.microsoft.com/office/powerpoint/2010/main" val="38508021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692696"/>
            <a:ext cx="6203032" cy="1143000"/>
          </a:xfrm>
        </p:spPr>
        <p:txBody>
          <a:bodyPr>
            <a:normAutofit fontScale="90000"/>
          </a:bodyPr>
          <a:lstStyle/>
          <a:p>
            <a:r>
              <a:rPr lang="en-IN" sz="4400" dirty="0"/>
              <a:t>4. The Urbanisation Effect </a:t>
            </a:r>
            <a:r>
              <a:rPr lang="en-IN" dirty="0"/>
              <a:t/>
            </a:r>
            <a:br>
              <a:rPr lang="en-IN" dirty="0"/>
            </a:br>
            <a:endParaRPr lang="en-IN" dirty="0"/>
          </a:p>
        </p:txBody>
      </p:sp>
      <p:sp>
        <p:nvSpPr>
          <p:cNvPr id="3" name="Content Placeholder 2"/>
          <p:cNvSpPr>
            <a:spLocks noGrp="1"/>
          </p:cNvSpPr>
          <p:nvPr>
            <p:ph idx="1"/>
          </p:nvPr>
        </p:nvSpPr>
        <p:spPr>
          <a:xfrm>
            <a:off x="457200" y="1268760"/>
            <a:ext cx="8229600" cy="5055840"/>
          </a:xfrm>
        </p:spPr>
        <p:txBody>
          <a:bodyPr>
            <a:normAutofit/>
          </a:bodyPr>
          <a:lstStyle/>
          <a:p>
            <a:r>
              <a:rPr lang="en-IN" dirty="0"/>
              <a:t>The spread of urbanisation is an important factor leading to the relative growth of </a:t>
            </a:r>
            <a:r>
              <a:rPr lang="en-IN" dirty="0" smtClean="0"/>
              <a:t>public </a:t>
            </a:r>
            <a:r>
              <a:rPr lang="en-IN" dirty="0"/>
              <a:t>expenditure in modern times. With the growth of urban areas, there has been an </a:t>
            </a:r>
            <a:r>
              <a:rPr lang="en-IN" dirty="0" smtClean="0"/>
              <a:t>increasing </a:t>
            </a:r>
            <a:r>
              <a:rPr lang="en-IN" dirty="0"/>
              <a:t>tendency of expenditure on civil administration.  </a:t>
            </a:r>
          </a:p>
          <a:p>
            <a:r>
              <a:rPr lang="en-IN" dirty="0"/>
              <a:t>Expenses on water supply, electricity, provision of transport, maintenance of roads, </a:t>
            </a:r>
            <a:r>
              <a:rPr lang="en-IN" dirty="0" smtClean="0"/>
              <a:t>schools </a:t>
            </a:r>
            <a:r>
              <a:rPr lang="en-IN" dirty="0"/>
              <a:t>and colleges, traffic controls, public health, parks and libraries, playgrounds, etc. </a:t>
            </a:r>
            <a:r>
              <a:rPr lang="en-IN" dirty="0" smtClean="0"/>
              <a:t>have </a:t>
            </a:r>
            <a:r>
              <a:rPr lang="en-IN" dirty="0"/>
              <a:t>increased enormously these days. Likewise, the expenditure on courts, prisons etc. is </a:t>
            </a:r>
            <a:r>
              <a:rPr lang="en-IN" dirty="0" smtClean="0"/>
              <a:t>increasing</a:t>
            </a:r>
            <a:r>
              <a:rPr lang="en-IN" dirty="0"/>
              <a:t>, especially in the urban sector</a:t>
            </a:r>
          </a:p>
        </p:txBody>
      </p:sp>
    </p:spTree>
    <p:extLst>
      <p:ext uri="{BB962C8B-B14F-4D97-AF65-F5344CB8AC3E}">
        <p14:creationId xmlns:p14="http://schemas.microsoft.com/office/powerpoint/2010/main" val="2751214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220856"/>
          </a:xfrm>
        </p:spPr>
        <p:txBody>
          <a:bodyPr>
            <a:normAutofit fontScale="90000"/>
          </a:bodyPr>
          <a:lstStyle/>
          <a:p>
            <a:r>
              <a:rPr lang="en-IN" dirty="0" smtClean="0"/>
              <a:t>5. The Rural Development Effect </a:t>
            </a:r>
            <a:br>
              <a:rPr lang="en-IN" dirty="0" smtClean="0"/>
            </a:br>
            <a:r>
              <a:rPr lang="en-IN" dirty="0" smtClean="0"/>
              <a:t/>
            </a:r>
            <a:br>
              <a:rPr lang="en-IN" dirty="0" smtClean="0"/>
            </a:br>
            <a:endParaRPr lang="en-IN" dirty="0"/>
          </a:p>
        </p:txBody>
      </p:sp>
      <p:sp>
        <p:nvSpPr>
          <p:cNvPr id="3" name="Content Placeholder 2"/>
          <p:cNvSpPr>
            <a:spLocks noGrp="1"/>
          </p:cNvSpPr>
          <p:nvPr>
            <p:ph idx="1"/>
          </p:nvPr>
        </p:nvSpPr>
        <p:spPr>
          <a:xfrm>
            <a:off x="457200" y="2060848"/>
            <a:ext cx="8229600" cy="4263752"/>
          </a:xfrm>
        </p:spPr>
        <p:txBody>
          <a:bodyPr>
            <a:normAutofit/>
          </a:bodyPr>
          <a:lstStyle/>
          <a:p>
            <a:r>
              <a:rPr lang="en-IN" sz="3600" dirty="0" smtClean="0"/>
              <a:t>In </a:t>
            </a:r>
            <a:r>
              <a:rPr lang="en-IN" sz="3600" dirty="0"/>
              <a:t>an underdeveloped country, the government has also to spend more and more for </a:t>
            </a:r>
            <a:r>
              <a:rPr lang="en-IN" sz="3600" dirty="0" smtClean="0"/>
              <a:t>rural </a:t>
            </a:r>
            <a:r>
              <a:rPr lang="en-IN" sz="3600" dirty="0"/>
              <a:t>development. </a:t>
            </a:r>
            <a:endParaRPr lang="en-IN" sz="3600" dirty="0" smtClean="0"/>
          </a:p>
          <a:p>
            <a:r>
              <a:rPr lang="en-IN" sz="3600" dirty="0" smtClean="0"/>
              <a:t>It </a:t>
            </a:r>
            <a:r>
              <a:rPr lang="en-IN" sz="3600" dirty="0"/>
              <a:t>has to undertake schemes like community development projects and </a:t>
            </a:r>
            <a:r>
              <a:rPr lang="en-IN" sz="3600" dirty="0" smtClean="0"/>
              <a:t>other </a:t>
            </a:r>
            <a:r>
              <a:rPr lang="en-IN" sz="3600" dirty="0"/>
              <a:t>social measures.  </a:t>
            </a:r>
          </a:p>
        </p:txBody>
      </p:sp>
    </p:spTree>
    <p:extLst>
      <p:ext uri="{BB962C8B-B14F-4D97-AF65-F5344CB8AC3E}">
        <p14:creationId xmlns:p14="http://schemas.microsoft.com/office/powerpoint/2010/main" val="3660931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6760"/>
          </a:xfrm>
        </p:spPr>
        <p:txBody>
          <a:bodyPr>
            <a:normAutofit fontScale="90000"/>
          </a:bodyPr>
          <a:lstStyle/>
          <a:p>
            <a:r>
              <a:rPr lang="en-IN" dirty="0" smtClean="0"/>
              <a:t>6. The Population Effect </a:t>
            </a:r>
            <a:br>
              <a:rPr lang="en-IN" dirty="0" smtClean="0"/>
            </a:br>
            <a:endParaRPr lang="en-IN" dirty="0"/>
          </a:p>
        </p:txBody>
      </p:sp>
      <p:sp>
        <p:nvSpPr>
          <p:cNvPr id="3" name="Content Placeholder 2"/>
          <p:cNvSpPr>
            <a:spLocks noGrp="1"/>
          </p:cNvSpPr>
          <p:nvPr>
            <p:ph idx="1"/>
          </p:nvPr>
        </p:nvSpPr>
        <p:spPr>
          <a:xfrm>
            <a:off x="457200" y="1556792"/>
            <a:ext cx="8229600" cy="4767808"/>
          </a:xfrm>
        </p:spPr>
        <p:txBody>
          <a:bodyPr>
            <a:normAutofit/>
          </a:bodyPr>
          <a:lstStyle/>
          <a:p>
            <a:r>
              <a:rPr lang="en-IN" dirty="0" smtClean="0"/>
              <a:t>A high growth of population naturally calls for increase in the expenses as all State functions are to be performed more extensively. Rising population also poses various problems in poor countries.  </a:t>
            </a:r>
          </a:p>
          <a:p>
            <a:r>
              <a:rPr lang="en-IN" dirty="0" smtClean="0"/>
              <a:t>The State will have the added responsibility of solving such problems as food, unemployment, housing and sanitation. Further, overpopulated countries like India will have to check the population growth. The State has, therefore, to spend more and more on family planning campaigns every year.  </a:t>
            </a:r>
          </a:p>
          <a:p>
            <a:endParaRPr lang="en-IN" dirty="0" smtClean="0"/>
          </a:p>
          <a:p>
            <a:endParaRPr lang="en-IN" dirty="0"/>
          </a:p>
        </p:txBody>
      </p:sp>
    </p:spTree>
    <p:extLst>
      <p:ext uri="{BB962C8B-B14F-4D97-AF65-F5344CB8AC3E}">
        <p14:creationId xmlns:p14="http://schemas.microsoft.com/office/powerpoint/2010/main" val="232043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296144"/>
          </a:xfrm>
        </p:spPr>
        <p:txBody>
          <a:bodyPr>
            <a:normAutofit fontScale="90000"/>
          </a:bodyPr>
          <a:lstStyle/>
          <a:p>
            <a:r>
              <a:rPr lang="en-IN" b="1" dirty="0" smtClean="0"/>
              <a:t>     Adolph </a:t>
            </a:r>
            <a:r>
              <a:rPr lang="en-IN" b="1" dirty="0"/>
              <a:t>Wagner’s Hypothesis </a:t>
            </a:r>
            <a:r>
              <a:rPr lang="en-IN" dirty="0"/>
              <a:t/>
            </a:r>
            <a:br>
              <a:rPr lang="en-IN" dirty="0"/>
            </a:br>
            <a:endParaRPr lang="en-IN" dirty="0"/>
          </a:p>
        </p:txBody>
      </p:sp>
      <p:sp>
        <p:nvSpPr>
          <p:cNvPr id="3" name="Content Placeholder 2"/>
          <p:cNvSpPr>
            <a:spLocks noGrp="1"/>
          </p:cNvSpPr>
          <p:nvPr>
            <p:ph idx="1"/>
          </p:nvPr>
        </p:nvSpPr>
        <p:spPr>
          <a:xfrm>
            <a:off x="457200" y="1268760"/>
            <a:ext cx="8229600" cy="5184576"/>
          </a:xfrm>
        </p:spPr>
        <p:txBody>
          <a:bodyPr>
            <a:noAutofit/>
          </a:bodyPr>
          <a:lstStyle/>
          <a:p>
            <a:r>
              <a:rPr lang="en-IN" sz="2000" dirty="0"/>
              <a:t>Adolph Wagner a noted German political economist (1835-1917) propounded an </a:t>
            </a:r>
            <a:r>
              <a:rPr lang="en-IN" sz="2000" dirty="0" smtClean="0"/>
              <a:t>empirical </a:t>
            </a:r>
            <a:r>
              <a:rPr lang="en-IN" sz="2000" dirty="0"/>
              <a:t>law to analyses and explains the trend in the growth of public expenditure. </a:t>
            </a:r>
            <a:r>
              <a:rPr lang="en-IN" sz="2000" dirty="0" smtClean="0"/>
              <a:t>Wagner </a:t>
            </a:r>
            <a:r>
              <a:rPr lang="en-IN" sz="2000" dirty="0"/>
              <a:t>argued that a functional, cause and effect relationship exists between the growth </a:t>
            </a:r>
            <a:r>
              <a:rPr lang="en-IN" sz="2000" dirty="0" smtClean="0"/>
              <a:t>of </a:t>
            </a:r>
            <a:r>
              <a:rPr lang="en-IN" sz="2000" dirty="0"/>
              <a:t>an industrializing economy and the relative growth of its public sector. </a:t>
            </a:r>
            <a:endParaRPr lang="en-IN" sz="2000" dirty="0" smtClean="0"/>
          </a:p>
          <a:p>
            <a:r>
              <a:rPr lang="en-IN" sz="2000" dirty="0" smtClean="0"/>
              <a:t>Wagner </a:t>
            </a:r>
            <a:r>
              <a:rPr lang="en-IN" sz="2000" dirty="0"/>
              <a:t>believed that a functional cause –effect relationship prevailed between </a:t>
            </a:r>
            <a:r>
              <a:rPr lang="en-IN" sz="2000" dirty="0" smtClean="0"/>
              <a:t>economic </a:t>
            </a:r>
            <a:r>
              <a:rPr lang="en-IN" sz="2000" dirty="0"/>
              <a:t>growth and growth in public expenditure. His hypothesis of the increasing state </a:t>
            </a:r>
            <a:r>
              <a:rPr lang="en-IN" sz="2000" dirty="0" smtClean="0"/>
              <a:t>activity </a:t>
            </a:r>
            <a:r>
              <a:rPr lang="en-IN" sz="2000" dirty="0"/>
              <a:t>lays that as the per capita income and output increase in advanced countries the </a:t>
            </a:r>
            <a:r>
              <a:rPr lang="en-IN" sz="2000" dirty="0" smtClean="0"/>
              <a:t>public </a:t>
            </a:r>
            <a:r>
              <a:rPr lang="en-IN" sz="2000" dirty="0"/>
              <a:t>expenditure of these countries necessarily grows as a proportion to the total </a:t>
            </a:r>
            <a:r>
              <a:rPr lang="en-IN" sz="2000" dirty="0" smtClean="0"/>
              <a:t>economic </a:t>
            </a:r>
            <a:r>
              <a:rPr lang="en-IN" sz="2000" dirty="0"/>
              <a:t>activity. F.S Nitti supported Wagner‘s hypothesis and concluded with the </a:t>
            </a:r>
            <a:r>
              <a:rPr lang="en-IN" sz="2000" dirty="0" smtClean="0"/>
              <a:t>support </a:t>
            </a:r>
            <a:r>
              <a:rPr lang="en-IN" sz="2000" dirty="0"/>
              <a:t>of empirical evidence that this law was not only applicable to Germany but to </a:t>
            </a:r>
            <a:r>
              <a:rPr lang="en-IN" sz="2000" dirty="0" smtClean="0"/>
              <a:t>various </a:t>
            </a:r>
            <a:r>
              <a:rPr lang="en-IN" sz="2000" dirty="0"/>
              <a:t>governments which differed widely from each other. The following are the </a:t>
            </a:r>
            <a:r>
              <a:rPr lang="en-IN" sz="2000" dirty="0" smtClean="0"/>
              <a:t>important </a:t>
            </a:r>
            <a:r>
              <a:rPr lang="en-IN" sz="2000" dirty="0"/>
              <a:t>causes responsible for this tendency. </a:t>
            </a:r>
          </a:p>
          <a:p>
            <a:endParaRPr lang="en-IN" sz="2000" dirty="0"/>
          </a:p>
        </p:txBody>
      </p:sp>
    </p:spTree>
    <p:extLst>
      <p:ext uri="{BB962C8B-B14F-4D97-AF65-F5344CB8AC3E}">
        <p14:creationId xmlns:p14="http://schemas.microsoft.com/office/powerpoint/2010/main" val="432766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60816"/>
          </a:xfrm>
        </p:spPr>
        <p:txBody>
          <a:bodyPr>
            <a:normAutofit fontScale="90000"/>
          </a:bodyPr>
          <a:lstStyle/>
          <a:p>
            <a:r>
              <a:rPr lang="en-IN" sz="4400" dirty="0"/>
              <a:t>7. The Growth of Transport and Communication </a:t>
            </a:r>
            <a:r>
              <a:rPr lang="en-IN" dirty="0"/>
              <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r>
              <a:rPr lang="en-IN" dirty="0"/>
              <a:t>With the expansion of trade and commerce, the State has to provide and maintain a </a:t>
            </a:r>
            <a:r>
              <a:rPr lang="en-IN" dirty="0" smtClean="0"/>
              <a:t>quick </a:t>
            </a:r>
            <a:r>
              <a:rPr lang="en-IN" dirty="0"/>
              <a:t>and efficient transport system. Transport being a public utility, the State has to </a:t>
            </a:r>
            <a:r>
              <a:rPr lang="en-IN" dirty="0" smtClean="0"/>
              <a:t>provide </a:t>
            </a:r>
            <a:r>
              <a:rPr lang="en-IN" dirty="0"/>
              <a:t>it cheaply also. Hence, railway and passenger transport is nationalised.  </a:t>
            </a:r>
          </a:p>
          <a:p>
            <a:r>
              <a:rPr lang="en-IN" dirty="0"/>
              <a:t>Government has, therefore, to run transport services even at a loss. This obviously calls </a:t>
            </a:r>
            <a:r>
              <a:rPr lang="en-IN" dirty="0" smtClean="0"/>
              <a:t>for </a:t>
            </a:r>
            <a:r>
              <a:rPr lang="en-IN" dirty="0"/>
              <a:t>a high expenditure for maintenance and expansion. Further, the government in a poor </a:t>
            </a:r>
            <a:r>
              <a:rPr lang="en-IN" dirty="0" smtClean="0"/>
              <a:t>country </a:t>
            </a:r>
            <a:r>
              <a:rPr lang="en-IN" dirty="0"/>
              <a:t>has to spend a lot on constructing new railway lines, new roads, national </a:t>
            </a:r>
            <a:r>
              <a:rPr lang="en-IN" dirty="0" smtClean="0"/>
              <a:t>highways</a:t>
            </a:r>
            <a:r>
              <a:rPr lang="en-IN" dirty="0"/>
              <a:t>, bridges and even canals to connect the different areas with a smooth transport </a:t>
            </a:r>
            <a:r>
              <a:rPr lang="en-IN" dirty="0" smtClean="0"/>
              <a:t>system </a:t>
            </a:r>
            <a:r>
              <a:rPr lang="en-IN" dirty="0"/>
              <a:t>as a precondition of growth.  </a:t>
            </a:r>
          </a:p>
          <a:p>
            <a:endParaRPr lang="en-IN" dirty="0"/>
          </a:p>
        </p:txBody>
      </p:sp>
    </p:spTree>
    <p:extLst>
      <p:ext uri="{BB962C8B-B14F-4D97-AF65-F5344CB8AC3E}">
        <p14:creationId xmlns:p14="http://schemas.microsoft.com/office/powerpoint/2010/main" val="2242988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644792"/>
          </a:xfrm>
        </p:spPr>
        <p:txBody>
          <a:bodyPr>
            <a:normAutofit/>
          </a:bodyPr>
          <a:lstStyle/>
          <a:p>
            <a:r>
              <a:rPr lang="en-IN" sz="4000" dirty="0"/>
              <a:t>8. The Planning Effect </a:t>
            </a:r>
            <a:r>
              <a:rPr lang="en-IN" dirty="0"/>
              <a:t/>
            </a:r>
            <a:br>
              <a:rPr lang="en-IN" dirty="0"/>
            </a:br>
            <a:endParaRPr lang="en-IN" dirty="0"/>
          </a:p>
        </p:txBody>
      </p:sp>
      <p:sp>
        <p:nvSpPr>
          <p:cNvPr id="3" name="Content Placeholder 2"/>
          <p:cNvSpPr>
            <a:spLocks noGrp="1"/>
          </p:cNvSpPr>
          <p:nvPr>
            <p:ph idx="1"/>
          </p:nvPr>
        </p:nvSpPr>
        <p:spPr/>
        <p:txBody>
          <a:bodyPr>
            <a:normAutofit fontScale="85000" lnSpcReduction="10000"/>
          </a:bodyPr>
          <a:lstStyle/>
          <a:p>
            <a:r>
              <a:rPr lang="en-IN" dirty="0"/>
              <a:t>The government through the planning commission formulates and implements plans </a:t>
            </a:r>
            <a:r>
              <a:rPr lang="en-IN" dirty="0" smtClean="0"/>
              <a:t>to </a:t>
            </a:r>
            <a:r>
              <a:rPr lang="en-IN" dirty="0"/>
              <a:t>provide full employment, reduce inequalities of income and wealth distribution, bring </a:t>
            </a:r>
            <a:r>
              <a:rPr lang="en-IN" dirty="0" smtClean="0"/>
              <a:t>about </a:t>
            </a:r>
            <a:r>
              <a:rPr lang="en-IN" dirty="0"/>
              <a:t>a balanced regional development and to achieve a number of other socio-economic </a:t>
            </a:r>
            <a:r>
              <a:rPr lang="en-IN" dirty="0" smtClean="0"/>
              <a:t>objectives</a:t>
            </a:r>
            <a:r>
              <a:rPr lang="en-IN" dirty="0"/>
              <a:t>. The government has to spend huge sums on planning leading to an increase in </a:t>
            </a:r>
            <a:r>
              <a:rPr lang="en-IN" dirty="0" smtClean="0"/>
              <a:t>public </a:t>
            </a:r>
            <a:r>
              <a:rPr lang="en-IN" dirty="0"/>
              <a:t>expenditure. </a:t>
            </a:r>
            <a:endParaRPr lang="en-IN" dirty="0" smtClean="0"/>
          </a:p>
          <a:p>
            <a:r>
              <a:rPr lang="en-IN" dirty="0" smtClean="0"/>
              <a:t>In </a:t>
            </a:r>
            <a:r>
              <a:rPr lang="en-IN" dirty="0"/>
              <a:t>a less developed economy, the government adopts economic </a:t>
            </a:r>
            <a:r>
              <a:rPr lang="en-IN" dirty="0" smtClean="0"/>
              <a:t>planning </a:t>
            </a:r>
            <a:r>
              <a:rPr lang="en-IN" dirty="0"/>
              <a:t>for the development of the country. In a planned economy, thus, when the public </a:t>
            </a:r>
            <a:r>
              <a:rPr lang="en-IN" dirty="0" smtClean="0"/>
              <a:t>sector </a:t>
            </a:r>
            <a:r>
              <a:rPr lang="en-IN" dirty="0"/>
              <a:t>is expanding its role, public expenditure obviously shows an increasing trend.  </a:t>
            </a:r>
          </a:p>
          <a:p>
            <a:r>
              <a:rPr lang="en-IN" dirty="0"/>
              <a:t>In India, for instance, the public sector outlay during the First Five Year Plan was just </a:t>
            </a:r>
            <a:r>
              <a:rPr lang="en-IN" dirty="0" err="1"/>
              <a:t>Rs</a:t>
            </a:r>
            <a:r>
              <a:rPr lang="en-IN" dirty="0"/>
              <a:t>. </a:t>
            </a:r>
            <a:r>
              <a:rPr lang="en-IN" dirty="0" smtClean="0"/>
              <a:t>1,960 </a:t>
            </a:r>
            <a:r>
              <a:rPr lang="en-IN" dirty="0" err="1"/>
              <a:t>crores</a:t>
            </a:r>
            <a:r>
              <a:rPr lang="en-IN" dirty="0"/>
              <a:t>, which is now estimated at </a:t>
            </a:r>
            <a:r>
              <a:rPr lang="en-IN" dirty="0" err="1"/>
              <a:t>Rs</a:t>
            </a:r>
            <a:r>
              <a:rPr lang="en-IN" dirty="0"/>
              <a:t>. 2, 47,865 </a:t>
            </a:r>
            <a:r>
              <a:rPr lang="en-IN" dirty="0" err="1"/>
              <a:t>crores</a:t>
            </a:r>
            <a:r>
              <a:rPr lang="en-IN" dirty="0"/>
              <a:t> during the Eighth Plan </a:t>
            </a:r>
            <a:r>
              <a:rPr lang="en-IN" dirty="0" smtClean="0"/>
              <a:t>period </a:t>
            </a:r>
            <a:r>
              <a:rPr lang="en-IN" dirty="0"/>
              <a:t>(1992-97). </a:t>
            </a:r>
          </a:p>
          <a:p>
            <a:endParaRPr lang="en-IN" dirty="0"/>
          </a:p>
        </p:txBody>
      </p:sp>
    </p:spTree>
    <p:extLst>
      <p:ext uri="{BB962C8B-B14F-4D97-AF65-F5344CB8AC3E}">
        <p14:creationId xmlns:p14="http://schemas.microsoft.com/office/powerpoint/2010/main" val="2070062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704088"/>
            <a:ext cx="7499176" cy="1644792"/>
          </a:xfrm>
        </p:spPr>
        <p:txBody>
          <a:bodyPr>
            <a:normAutofit/>
          </a:bodyPr>
          <a:lstStyle/>
          <a:p>
            <a:r>
              <a:rPr lang="en-IN" sz="4400" dirty="0"/>
              <a:t>9. Inflation </a:t>
            </a:r>
            <a:r>
              <a:rPr lang="en-IN" dirty="0"/>
              <a:t/>
            </a:r>
            <a:br>
              <a:rPr lang="en-IN" dirty="0"/>
            </a:br>
            <a:endParaRPr lang="en-IN" dirty="0"/>
          </a:p>
        </p:txBody>
      </p:sp>
      <p:sp>
        <p:nvSpPr>
          <p:cNvPr id="3" name="Content Placeholder 2"/>
          <p:cNvSpPr>
            <a:spLocks noGrp="1"/>
          </p:cNvSpPr>
          <p:nvPr>
            <p:ph idx="1"/>
          </p:nvPr>
        </p:nvSpPr>
        <p:spPr/>
        <p:txBody>
          <a:bodyPr/>
          <a:lstStyle/>
          <a:p>
            <a:r>
              <a:rPr lang="en-IN" sz="3200" dirty="0"/>
              <a:t>With the rising prices, the government has to keep on increasing public expenditure </a:t>
            </a:r>
            <a:r>
              <a:rPr lang="en-IN" sz="3200" dirty="0" smtClean="0"/>
              <a:t>to </a:t>
            </a:r>
            <a:r>
              <a:rPr lang="en-IN" sz="3200" dirty="0"/>
              <a:t>carry out its functions and maintain the supply of public goods intact. </a:t>
            </a:r>
            <a:endParaRPr lang="en-IN" sz="3200" dirty="0" smtClean="0"/>
          </a:p>
          <a:p>
            <a:r>
              <a:rPr lang="en-IN" sz="3200" dirty="0" smtClean="0"/>
              <a:t>During </a:t>
            </a:r>
            <a:r>
              <a:rPr lang="en-IN" sz="3200" dirty="0"/>
              <a:t>inflation, </a:t>
            </a:r>
            <a:r>
              <a:rPr lang="en-IN" sz="3200" dirty="0" smtClean="0"/>
              <a:t>the </a:t>
            </a:r>
            <a:r>
              <a:rPr lang="en-IN" sz="3200" dirty="0"/>
              <a:t>government has to pay additional DA to its employees which obviously call for an </a:t>
            </a:r>
            <a:r>
              <a:rPr lang="en-IN" sz="3200" dirty="0" smtClean="0"/>
              <a:t>extra </a:t>
            </a:r>
            <a:r>
              <a:rPr lang="en-IN" sz="3200" dirty="0"/>
              <a:t>burden on public expenditure.  </a:t>
            </a:r>
          </a:p>
          <a:p>
            <a:endParaRPr lang="en-IN" dirty="0"/>
          </a:p>
        </p:txBody>
      </p:sp>
    </p:spTree>
    <p:extLst>
      <p:ext uri="{BB962C8B-B14F-4D97-AF65-F5344CB8AC3E}">
        <p14:creationId xmlns:p14="http://schemas.microsoft.com/office/powerpoint/2010/main" val="1908003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8768"/>
          </a:xfrm>
        </p:spPr>
        <p:txBody>
          <a:bodyPr>
            <a:normAutofit fontScale="90000"/>
          </a:bodyPr>
          <a:lstStyle/>
          <a:p>
            <a:r>
              <a:rPr lang="en-IN" sz="4400" dirty="0"/>
              <a:t>10. Industrial Development </a:t>
            </a:r>
            <a:r>
              <a:rPr lang="en-IN" dirty="0"/>
              <a:t/>
            </a:r>
            <a:br>
              <a:rPr lang="en-IN" dirty="0"/>
            </a:br>
            <a:endParaRPr lang="en-IN" dirty="0"/>
          </a:p>
        </p:txBody>
      </p:sp>
      <p:sp>
        <p:nvSpPr>
          <p:cNvPr id="3" name="Content Placeholder 2"/>
          <p:cNvSpPr>
            <a:spLocks noGrp="1"/>
          </p:cNvSpPr>
          <p:nvPr>
            <p:ph idx="1"/>
          </p:nvPr>
        </p:nvSpPr>
        <p:spPr/>
        <p:txBody>
          <a:bodyPr>
            <a:normAutofit/>
          </a:bodyPr>
          <a:lstStyle/>
          <a:p>
            <a:r>
              <a:rPr lang="en-IN" dirty="0"/>
              <a:t>Industrial production contributes to increase in national income and it improves the </a:t>
            </a:r>
            <a:r>
              <a:rPr lang="en-IN" dirty="0" smtClean="0"/>
              <a:t>standard </a:t>
            </a:r>
            <a:r>
              <a:rPr lang="en-IN" dirty="0"/>
              <a:t>of living. It is evident from the Five Year Plans, which gives top priority in the </a:t>
            </a:r>
            <a:r>
              <a:rPr lang="en-IN" dirty="0" smtClean="0"/>
              <a:t>second </a:t>
            </a:r>
            <a:r>
              <a:rPr lang="en-IN" dirty="0"/>
              <a:t>five year plan</a:t>
            </a:r>
            <a:r>
              <a:rPr lang="en-IN" dirty="0" smtClean="0"/>
              <a:t>.</a:t>
            </a:r>
          </a:p>
          <a:p>
            <a:r>
              <a:rPr lang="en-IN" dirty="0" smtClean="0"/>
              <a:t> </a:t>
            </a:r>
            <a:r>
              <a:rPr lang="en-IN" dirty="0"/>
              <a:t>After that, industrial sector, in India, blooms everywhere and in </a:t>
            </a:r>
            <a:r>
              <a:rPr lang="en-IN" dirty="0" smtClean="0"/>
              <a:t>turn </a:t>
            </a:r>
            <a:r>
              <a:rPr lang="en-IN" dirty="0"/>
              <a:t>backward regions of our country also gets benefited. Obviously all these </a:t>
            </a:r>
            <a:r>
              <a:rPr lang="en-IN" dirty="0" smtClean="0"/>
              <a:t>developments </a:t>
            </a:r>
            <a:r>
              <a:rPr lang="en-IN" dirty="0"/>
              <a:t>are resulted by way increasing in public expenditure. </a:t>
            </a:r>
          </a:p>
          <a:p>
            <a:endParaRPr lang="en-IN" dirty="0"/>
          </a:p>
        </p:txBody>
      </p:sp>
    </p:spTree>
    <p:extLst>
      <p:ext uri="{BB962C8B-B14F-4D97-AF65-F5344CB8AC3E}">
        <p14:creationId xmlns:p14="http://schemas.microsoft.com/office/powerpoint/2010/main" val="1762004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8768"/>
          </a:xfrm>
        </p:spPr>
        <p:txBody>
          <a:bodyPr>
            <a:normAutofit fontScale="90000"/>
          </a:bodyPr>
          <a:lstStyle/>
          <a:p>
            <a:r>
              <a:rPr lang="en-IN" dirty="0"/>
              <a:t>11. Education </a:t>
            </a:r>
            <a:br>
              <a:rPr lang="en-IN" dirty="0"/>
            </a:br>
            <a:endParaRPr lang="en-IN" dirty="0"/>
          </a:p>
        </p:txBody>
      </p:sp>
      <p:sp>
        <p:nvSpPr>
          <p:cNvPr id="3" name="Content Placeholder 2"/>
          <p:cNvSpPr>
            <a:spLocks noGrp="1"/>
          </p:cNvSpPr>
          <p:nvPr>
            <p:ph idx="1"/>
          </p:nvPr>
        </p:nvSpPr>
        <p:spPr/>
        <p:txBody>
          <a:bodyPr>
            <a:normAutofit/>
          </a:bodyPr>
          <a:lstStyle/>
          <a:p>
            <a:r>
              <a:rPr lang="en-IN" dirty="0"/>
              <a:t>In any country, social and political development can never take place unless the </a:t>
            </a:r>
            <a:r>
              <a:rPr lang="en-IN" dirty="0" smtClean="0"/>
              <a:t>citizens </a:t>
            </a:r>
            <a:r>
              <a:rPr lang="en-IN" dirty="0"/>
              <a:t>are educated. </a:t>
            </a:r>
            <a:endParaRPr lang="en-IN" dirty="0" smtClean="0"/>
          </a:p>
          <a:p>
            <a:r>
              <a:rPr lang="en-IN" dirty="0" smtClean="0"/>
              <a:t>In </a:t>
            </a:r>
            <a:r>
              <a:rPr lang="en-IN" dirty="0"/>
              <a:t>order to carry the benefits to weaker sections of society, the </a:t>
            </a:r>
            <a:r>
              <a:rPr lang="en-IN" dirty="0" smtClean="0"/>
              <a:t>government </a:t>
            </a:r>
            <a:r>
              <a:rPr lang="en-IN" dirty="0"/>
              <a:t>offers them free scholarships and even maintenance grants which enable </a:t>
            </a:r>
            <a:r>
              <a:rPr lang="en-IN" dirty="0" smtClean="0"/>
              <a:t>them </a:t>
            </a:r>
            <a:r>
              <a:rPr lang="en-IN" dirty="0"/>
              <a:t>to buy books</a:t>
            </a:r>
            <a:r>
              <a:rPr lang="en-IN" dirty="0" smtClean="0"/>
              <a:t>.</a:t>
            </a:r>
          </a:p>
          <a:p>
            <a:r>
              <a:rPr lang="en-IN" dirty="0" smtClean="0"/>
              <a:t> </a:t>
            </a:r>
            <a:r>
              <a:rPr lang="en-IN" dirty="0"/>
              <a:t>Hence, a substantial increase in public expenditure is needed of the </a:t>
            </a:r>
            <a:r>
              <a:rPr lang="en-IN" dirty="0" smtClean="0"/>
              <a:t>hour</a:t>
            </a:r>
            <a:r>
              <a:rPr lang="en-IN" dirty="0"/>
              <a:t>. </a:t>
            </a:r>
          </a:p>
          <a:p>
            <a:endParaRPr lang="en-IN" dirty="0"/>
          </a:p>
        </p:txBody>
      </p:sp>
    </p:spTree>
    <p:extLst>
      <p:ext uri="{BB962C8B-B14F-4D97-AF65-F5344CB8AC3E}">
        <p14:creationId xmlns:p14="http://schemas.microsoft.com/office/powerpoint/2010/main" val="37862233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72784"/>
          </a:xfrm>
        </p:spPr>
        <p:txBody>
          <a:bodyPr>
            <a:normAutofit fontScale="90000"/>
          </a:bodyPr>
          <a:lstStyle/>
          <a:p>
            <a:r>
              <a:rPr lang="en-IN" dirty="0"/>
              <a:t>12. Servicing of Large Public Debt </a:t>
            </a:r>
            <a:br>
              <a:rPr lang="en-IN" dirty="0"/>
            </a:br>
            <a:endParaRPr lang="en-IN" dirty="0"/>
          </a:p>
        </p:txBody>
      </p:sp>
      <p:sp>
        <p:nvSpPr>
          <p:cNvPr id="3" name="Content Placeholder 2"/>
          <p:cNvSpPr>
            <a:spLocks noGrp="1"/>
          </p:cNvSpPr>
          <p:nvPr>
            <p:ph idx="1"/>
          </p:nvPr>
        </p:nvSpPr>
        <p:spPr/>
        <p:txBody>
          <a:bodyPr>
            <a:normAutofit lnSpcReduction="10000"/>
          </a:bodyPr>
          <a:lstStyle/>
          <a:p>
            <a:r>
              <a:rPr lang="en-IN" sz="3600" dirty="0"/>
              <a:t>Modern governments require huge finance for its various development activities. It </a:t>
            </a:r>
            <a:r>
              <a:rPr lang="en-IN" sz="3600" dirty="0" smtClean="0"/>
              <a:t>cannot </a:t>
            </a:r>
            <a:r>
              <a:rPr lang="en-IN" sz="3600" dirty="0"/>
              <a:t>raise funds by taxation alone. </a:t>
            </a:r>
            <a:endParaRPr lang="en-IN" sz="3600" dirty="0" smtClean="0"/>
          </a:p>
          <a:p>
            <a:r>
              <a:rPr lang="en-IN" sz="3600" dirty="0" smtClean="0"/>
              <a:t>Therefore </a:t>
            </a:r>
            <a:r>
              <a:rPr lang="en-IN" sz="3600" dirty="0"/>
              <a:t>it must resort to internal and external </a:t>
            </a:r>
            <a:r>
              <a:rPr lang="en-IN" sz="3600" dirty="0" smtClean="0"/>
              <a:t>borrowing</a:t>
            </a:r>
            <a:r>
              <a:rPr lang="en-IN" sz="3600" dirty="0"/>
              <a:t>. Hence it has to pay interest and repay capital. This leads to an increase in </a:t>
            </a:r>
            <a:r>
              <a:rPr lang="en-IN" sz="3600" dirty="0" smtClean="0"/>
              <a:t>public </a:t>
            </a:r>
            <a:r>
              <a:rPr lang="en-IN" sz="3600" dirty="0"/>
              <a:t>expenditure. </a:t>
            </a:r>
          </a:p>
          <a:p>
            <a:endParaRPr lang="en-IN" dirty="0"/>
          </a:p>
        </p:txBody>
      </p:sp>
    </p:spTree>
    <p:extLst>
      <p:ext uri="{BB962C8B-B14F-4D97-AF65-F5344CB8AC3E}">
        <p14:creationId xmlns:p14="http://schemas.microsoft.com/office/powerpoint/2010/main" val="2675482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92696"/>
            <a:ext cx="10729192" cy="1656184"/>
          </a:xfrm>
        </p:spPr>
        <p:txBody>
          <a:bodyPr>
            <a:normAutofit/>
          </a:bodyPr>
          <a:lstStyle/>
          <a:p>
            <a:r>
              <a:rPr lang="en-IN" sz="4400" b="1" dirty="0" smtClean="0"/>
              <a:t> </a:t>
            </a:r>
            <a:r>
              <a:rPr lang="en-IN" sz="4000" b="1" dirty="0" smtClean="0"/>
              <a:t>1</a:t>
            </a:r>
            <a:r>
              <a:rPr lang="en-IN" sz="4000" b="1" dirty="0"/>
              <a:t>. Expansion of </a:t>
            </a:r>
            <a:r>
              <a:rPr lang="en-IN" sz="4000" b="1" dirty="0" smtClean="0"/>
              <a:t>Traditional functions </a:t>
            </a:r>
            <a:r>
              <a:rPr lang="en-IN" dirty="0"/>
              <a:t/>
            </a:r>
            <a:br>
              <a:rPr lang="en-IN" dirty="0"/>
            </a:br>
            <a:endParaRPr lang="en-IN" dirty="0"/>
          </a:p>
        </p:txBody>
      </p:sp>
      <p:sp>
        <p:nvSpPr>
          <p:cNvPr id="3" name="Content Placeholder 2"/>
          <p:cNvSpPr>
            <a:spLocks noGrp="1"/>
          </p:cNvSpPr>
          <p:nvPr>
            <p:ph idx="1"/>
          </p:nvPr>
        </p:nvSpPr>
        <p:spPr>
          <a:xfrm>
            <a:off x="457200" y="1772816"/>
            <a:ext cx="8229600" cy="4752528"/>
          </a:xfrm>
        </p:spPr>
        <p:txBody>
          <a:bodyPr>
            <a:normAutofit fontScale="85000" lnSpcReduction="10000"/>
          </a:bodyPr>
          <a:lstStyle/>
          <a:p>
            <a:r>
              <a:rPr lang="en-IN" dirty="0"/>
              <a:t>Traditional functions mainly include defence, administration of justice, maintenance of </a:t>
            </a:r>
            <a:r>
              <a:rPr lang="en-IN" dirty="0" smtClean="0"/>
              <a:t>law </a:t>
            </a:r>
            <a:r>
              <a:rPr lang="en-IN" dirty="0"/>
              <a:t>and order and provision of social overheads. The coverage and variety of such </a:t>
            </a:r>
            <a:r>
              <a:rPr lang="en-IN" dirty="0" smtClean="0"/>
              <a:t>functions </a:t>
            </a:r>
            <a:r>
              <a:rPr lang="en-IN" dirty="0"/>
              <a:t>have gradually increased. </a:t>
            </a:r>
            <a:r>
              <a:rPr lang="en-IN" dirty="0" smtClean="0"/>
              <a:t>Defence </a:t>
            </a:r>
            <a:r>
              <a:rPr lang="en-IN" dirty="0"/>
              <a:t>expenditure has expanded rapidly because of </a:t>
            </a:r>
            <a:r>
              <a:rPr lang="en-IN" dirty="0" smtClean="0"/>
              <a:t>a </a:t>
            </a:r>
            <a:r>
              <a:rPr lang="en-IN" dirty="0"/>
              <a:t>change in military arts and sciences</a:t>
            </a:r>
            <a:r>
              <a:rPr lang="en-IN" dirty="0" smtClean="0"/>
              <a:t>.</a:t>
            </a:r>
          </a:p>
          <a:p>
            <a:r>
              <a:rPr lang="en-IN" dirty="0" smtClean="0"/>
              <a:t> </a:t>
            </a:r>
            <a:r>
              <a:rPr lang="en-IN" dirty="0"/>
              <a:t>In modern times military activities has become </a:t>
            </a:r>
            <a:r>
              <a:rPr lang="en-IN" dirty="0" smtClean="0"/>
              <a:t>sophisticated</a:t>
            </a:r>
            <a:r>
              <a:rPr lang="en-IN" dirty="0"/>
              <a:t>. From simple aggression, the modern warfare shifted to prevention of attack </a:t>
            </a:r>
            <a:r>
              <a:rPr lang="en-IN" dirty="0" smtClean="0"/>
              <a:t> and </a:t>
            </a:r>
            <a:r>
              <a:rPr lang="en-IN" dirty="0"/>
              <a:t>use of sophisticated weapons. </a:t>
            </a:r>
          </a:p>
          <a:p>
            <a:r>
              <a:rPr lang="en-IN" dirty="0"/>
              <a:t>Defence outlays on men, materials and maintenance have been on a rising trend in </a:t>
            </a:r>
            <a:r>
              <a:rPr lang="en-IN" dirty="0" smtClean="0"/>
              <a:t>modern </a:t>
            </a:r>
            <a:r>
              <a:rPr lang="en-IN" dirty="0"/>
              <a:t>times. Similar is the case with expenditure on internal </a:t>
            </a:r>
            <a:r>
              <a:rPr lang="en-IN" dirty="0" smtClean="0"/>
              <a:t>protection and  administration</a:t>
            </a:r>
            <a:r>
              <a:rPr lang="en-IN" dirty="0"/>
              <a:t>. Increasing areas of administration and spread of government machinery </a:t>
            </a:r>
            <a:r>
              <a:rPr lang="en-IN" dirty="0" smtClean="0"/>
              <a:t>with </a:t>
            </a:r>
            <a:r>
              <a:rPr lang="en-IN" dirty="0"/>
              <a:t>expertise have become more and more expensive. </a:t>
            </a:r>
          </a:p>
          <a:p>
            <a:endParaRPr lang="en-IN" dirty="0"/>
          </a:p>
        </p:txBody>
      </p:sp>
    </p:spTree>
    <p:extLst>
      <p:ext uri="{BB962C8B-B14F-4D97-AF65-F5344CB8AC3E}">
        <p14:creationId xmlns:p14="http://schemas.microsoft.com/office/powerpoint/2010/main" val="4147859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1152128"/>
          </a:xfrm>
        </p:spPr>
        <p:txBody>
          <a:bodyPr>
            <a:normAutofit fontScale="90000"/>
          </a:bodyPr>
          <a:lstStyle/>
          <a:p>
            <a:r>
              <a:rPr lang="en-IN" b="1" dirty="0"/>
              <a:t>2. Coverage of New Functions </a:t>
            </a:r>
            <a:r>
              <a:rPr lang="en-IN" dirty="0"/>
              <a:t/>
            </a:r>
            <a:br>
              <a:rPr lang="en-IN" dirty="0"/>
            </a:br>
            <a:endParaRPr lang="en-IN" dirty="0"/>
          </a:p>
        </p:txBody>
      </p:sp>
      <p:sp>
        <p:nvSpPr>
          <p:cNvPr id="3" name="Content Placeholder 2"/>
          <p:cNvSpPr>
            <a:spLocks noGrp="1"/>
          </p:cNvSpPr>
          <p:nvPr>
            <p:ph idx="1"/>
          </p:nvPr>
        </p:nvSpPr>
        <p:spPr>
          <a:xfrm>
            <a:off x="457200" y="1700808"/>
            <a:ext cx="8229600" cy="4623792"/>
          </a:xfrm>
        </p:spPr>
        <p:txBody>
          <a:bodyPr>
            <a:noAutofit/>
          </a:bodyPr>
          <a:lstStyle/>
          <a:p>
            <a:r>
              <a:rPr lang="en-IN" sz="2400" dirty="0"/>
              <a:t>Secondly the activities of the state were increasing in their coverage. Traditionally </a:t>
            </a:r>
            <a:r>
              <a:rPr lang="en-IN" sz="2400" dirty="0" smtClean="0"/>
              <a:t>the </a:t>
            </a:r>
            <a:r>
              <a:rPr lang="en-IN" sz="2400" dirty="0"/>
              <a:t>state activities were limited to only defence, justice, law and order, maintenance of the </a:t>
            </a:r>
            <a:r>
              <a:rPr lang="en-IN" sz="2400" dirty="0" smtClean="0"/>
              <a:t>states </a:t>
            </a:r>
            <a:r>
              <a:rPr lang="en-IN" sz="2400" dirty="0"/>
              <a:t>over heads etc. But with the growing awareness of its responsibilities to the society, </a:t>
            </a:r>
            <a:r>
              <a:rPr lang="en-IN" sz="2400" dirty="0" smtClean="0"/>
              <a:t>the </a:t>
            </a:r>
            <a:r>
              <a:rPr lang="en-IN" sz="2400" dirty="0"/>
              <a:t>governments started expanding its activities in the field of various welfare measures </a:t>
            </a:r>
            <a:r>
              <a:rPr lang="en-IN" sz="2400" dirty="0" smtClean="0"/>
              <a:t>to </a:t>
            </a:r>
            <a:r>
              <a:rPr lang="en-IN" sz="2400" dirty="0"/>
              <a:t>enrich the cultural life of the society. </a:t>
            </a:r>
          </a:p>
          <a:p>
            <a:r>
              <a:rPr lang="en-IN" sz="2400" dirty="0"/>
              <a:t>Along with this new welfare programmes were designed to provide social security to the </a:t>
            </a:r>
            <a:r>
              <a:rPr lang="en-IN" sz="2400" dirty="0" smtClean="0"/>
              <a:t>people</a:t>
            </a:r>
            <a:r>
              <a:rPr lang="en-IN" sz="2400" dirty="0"/>
              <a:t>. This required increasing government expenditure on education, public health, low </a:t>
            </a:r>
            <a:r>
              <a:rPr lang="en-IN" sz="2400" dirty="0" smtClean="0"/>
              <a:t>cost </a:t>
            </a:r>
            <a:r>
              <a:rPr lang="en-IN" sz="2400" dirty="0"/>
              <a:t>housing, subsidized provision of food, agricultural inputs, old age pension, sickness </a:t>
            </a:r>
            <a:r>
              <a:rPr lang="en-IN" sz="2400" dirty="0" smtClean="0"/>
              <a:t>benefit </a:t>
            </a:r>
            <a:r>
              <a:rPr lang="en-IN" sz="2400" dirty="0"/>
              <a:t>etc. </a:t>
            </a:r>
          </a:p>
          <a:p>
            <a:endParaRPr lang="en-IN" sz="2400" dirty="0"/>
          </a:p>
        </p:txBody>
      </p:sp>
    </p:spTree>
    <p:extLst>
      <p:ext uri="{BB962C8B-B14F-4D97-AF65-F5344CB8AC3E}">
        <p14:creationId xmlns:p14="http://schemas.microsoft.com/office/powerpoint/2010/main" val="4281442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704088"/>
            <a:ext cx="6851104" cy="1788808"/>
          </a:xfrm>
        </p:spPr>
        <p:txBody>
          <a:bodyPr>
            <a:normAutofit/>
          </a:bodyPr>
          <a:lstStyle/>
          <a:p>
            <a:r>
              <a:rPr lang="en-IN" sz="4400" b="1" dirty="0"/>
              <a:t>3. Social Progress </a:t>
            </a:r>
            <a:r>
              <a:rPr lang="en-IN" dirty="0"/>
              <a:t/>
            </a:r>
            <a:br>
              <a:rPr lang="en-IN" dirty="0"/>
            </a:br>
            <a:endParaRPr lang="en-IN" dirty="0"/>
          </a:p>
        </p:txBody>
      </p:sp>
      <p:sp>
        <p:nvSpPr>
          <p:cNvPr id="3" name="Content Placeholder 2"/>
          <p:cNvSpPr>
            <a:spLocks noGrp="1"/>
          </p:cNvSpPr>
          <p:nvPr>
            <p:ph idx="1"/>
          </p:nvPr>
        </p:nvSpPr>
        <p:spPr>
          <a:xfrm>
            <a:off x="457200" y="2204864"/>
            <a:ext cx="8229600" cy="4119736"/>
          </a:xfrm>
        </p:spPr>
        <p:txBody>
          <a:bodyPr/>
          <a:lstStyle/>
          <a:p>
            <a:r>
              <a:rPr lang="en-IN" sz="3200" dirty="0"/>
              <a:t>Wagner believed that social progress was the basic cause of the relative growth of </a:t>
            </a:r>
            <a:r>
              <a:rPr lang="en-IN" sz="3200" dirty="0" smtClean="0"/>
              <a:t>government </a:t>
            </a:r>
            <a:r>
              <a:rPr lang="en-IN" sz="3200" dirty="0"/>
              <a:t>in the industrial economics. </a:t>
            </a:r>
            <a:endParaRPr lang="en-IN" sz="3200" dirty="0" smtClean="0"/>
          </a:p>
          <a:p>
            <a:r>
              <a:rPr lang="en-IN" sz="3200" dirty="0" smtClean="0"/>
              <a:t>Social </a:t>
            </a:r>
            <a:r>
              <a:rPr lang="en-IN" sz="3200" dirty="0"/>
              <a:t>progress leads to a growth in government </a:t>
            </a:r>
            <a:r>
              <a:rPr lang="en-IN" sz="3200" dirty="0" smtClean="0"/>
              <a:t>function </a:t>
            </a:r>
            <a:r>
              <a:rPr lang="en-IN" sz="3200" dirty="0"/>
              <a:t>which in turn leads to the absolute and relative growth of governmental </a:t>
            </a:r>
            <a:r>
              <a:rPr lang="en-IN" sz="3200" dirty="0" smtClean="0"/>
              <a:t>economic </a:t>
            </a:r>
            <a:r>
              <a:rPr lang="en-IN" sz="3200" dirty="0"/>
              <a:t>activity. </a:t>
            </a:r>
          </a:p>
          <a:p>
            <a:endParaRPr lang="en-IN" dirty="0"/>
          </a:p>
        </p:txBody>
      </p:sp>
    </p:spTree>
    <p:extLst>
      <p:ext uri="{BB962C8B-B14F-4D97-AF65-F5344CB8AC3E}">
        <p14:creationId xmlns:p14="http://schemas.microsoft.com/office/powerpoint/2010/main" val="2541417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6760"/>
          </a:xfrm>
        </p:spPr>
        <p:txBody>
          <a:bodyPr>
            <a:normAutofit fontScale="90000"/>
          </a:bodyPr>
          <a:lstStyle/>
          <a:p>
            <a:r>
              <a:rPr lang="en-IN" sz="4400" b="1" dirty="0"/>
              <a:t>4. Expanding Sphere of Public Goods </a:t>
            </a:r>
            <a:r>
              <a:rPr lang="en-IN" dirty="0"/>
              <a:t/>
            </a:r>
            <a:br>
              <a:rPr lang="en-IN" dirty="0"/>
            </a:br>
            <a:endParaRPr lang="en-IN" dirty="0"/>
          </a:p>
        </p:txBody>
      </p:sp>
      <p:sp>
        <p:nvSpPr>
          <p:cNvPr id="3" name="Content Placeholder 2"/>
          <p:cNvSpPr>
            <a:spLocks noGrp="1"/>
          </p:cNvSpPr>
          <p:nvPr>
            <p:ph idx="1"/>
          </p:nvPr>
        </p:nvSpPr>
        <p:spPr>
          <a:xfrm>
            <a:off x="457200" y="1556792"/>
            <a:ext cx="8229600" cy="4767808"/>
          </a:xfrm>
        </p:spPr>
        <p:txBody>
          <a:bodyPr>
            <a:normAutofit fontScale="25000" lnSpcReduction="20000"/>
          </a:bodyPr>
          <a:lstStyle/>
          <a:p>
            <a:r>
              <a:rPr lang="en-IN" sz="8400" dirty="0" smtClean="0"/>
              <a:t>Almost all modern democratic governments have increasingly recognized the need to provide and expand the sphere of public goods. The need and necessity to provide social and merit goods through budgetary allocation was increasingly recognized by the modern state. The state was trying to shift the composition of national product more in favour of public goods. </a:t>
            </a:r>
          </a:p>
          <a:p>
            <a:r>
              <a:rPr lang="en-IN" sz="8400" dirty="0" smtClean="0"/>
              <a:t>As a result state activities expanded to areas like irrigation and flood control projects, construction and maintenance of public parks, provision of education and health care facilities, creation of economic overhead capital etc., Provision of these public goods and merit goods means heavy investment in public enterprises. </a:t>
            </a:r>
          </a:p>
          <a:p>
            <a:r>
              <a:rPr lang="en-IN" sz="8400" dirty="0" smtClean="0"/>
              <a:t>Apart from the above mentioned factors, Wagner also examined the forces that operate on both the demand and supply side of public sector activity and explained how they interact. Changing production and marketing arrangements of public sector activity affect and are affected by social organizations in different ways. </a:t>
            </a:r>
          </a:p>
          <a:p>
            <a:endParaRPr lang="en-IN" dirty="0"/>
          </a:p>
        </p:txBody>
      </p:sp>
    </p:spTree>
    <p:extLst>
      <p:ext uri="{BB962C8B-B14F-4D97-AF65-F5344CB8AC3E}">
        <p14:creationId xmlns:p14="http://schemas.microsoft.com/office/powerpoint/2010/main" val="3733282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908720"/>
            <a:ext cx="7715200" cy="1152128"/>
          </a:xfrm>
        </p:spPr>
        <p:txBody>
          <a:bodyPr>
            <a:normAutofit fontScale="90000"/>
          </a:bodyPr>
          <a:lstStyle/>
          <a:p>
            <a:r>
              <a:rPr lang="en-IN" sz="4400" b="1" dirty="0"/>
              <a:t>5. War and Preparation of War </a:t>
            </a:r>
            <a:r>
              <a:rPr lang="en-IN" sz="4400" dirty="0"/>
              <a:t/>
            </a:r>
            <a:br>
              <a:rPr lang="en-IN" sz="4400" dirty="0"/>
            </a:br>
            <a:endParaRPr lang="en-IN" sz="4400" dirty="0"/>
          </a:p>
        </p:txBody>
      </p:sp>
      <p:sp>
        <p:nvSpPr>
          <p:cNvPr id="3" name="Content Placeholder 2"/>
          <p:cNvSpPr>
            <a:spLocks noGrp="1"/>
          </p:cNvSpPr>
          <p:nvPr>
            <p:ph idx="1"/>
          </p:nvPr>
        </p:nvSpPr>
        <p:spPr>
          <a:xfrm>
            <a:off x="457200" y="1844824"/>
            <a:ext cx="8229600" cy="4752528"/>
          </a:xfrm>
        </p:spPr>
        <p:txBody>
          <a:bodyPr>
            <a:normAutofit fontScale="70000" lnSpcReduction="20000"/>
          </a:bodyPr>
          <a:lstStyle/>
          <a:p>
            <a:r>
              <a:rPr lang="en-IN" sz="3300" dirty="0"/>
              <a:t>The most important contributory factor in incurring the public expenditure in the </a:t>
            </a:r>
            <a:r>
              <a:rPr lang="en-IN" sz="3300" dirty="0" smtClean="0"/>
              <a:t>current </a:t>
            </a:r>
            <a:r>
              <a:rPr lang="en-IN" sz="3300" dirty="0"/>
              <a:t>century is war. Expenditure on national defence generally accounts for half and at </a:t>
            </a:r>
            <a:r>
              <a:rPr lang="en-IN" sz="3300" dirty="0" smtClean="0"/>
              <a:t>times </a:t>
            </a:r>
            <a:r>
              <a:rPr lang="en-IN" sz="3300" dirty="0"/>
              <a:t>even more than half of the total budget expenditure. </a:t>
            </a:r>
          </a:p>
          <a:p>
            <a:r>
              <a:rPr lang="en-IN" sz="3300" dirty="0"/>
              <a:t>The tremendous growth in public expenditure may also be attributed to wars and </a:t>
            </a:r>
            <a:r>
              <a:rPr lang="en-IN" sz="3300" dirty="0" smtClean="0"/>
              <a:t>threats </a:t>
            </a:r>
            <a:r>
              <a:rPr lang="en-IN" sz="3300" dirty="0"/>
              <a:t>of war in modern times. In the Second World War, countries like England incurred </a:t>
            </a:r>
            <a:r>
              <a:rPr lang="en-IN" sz="3300" dirty="0" smtClean="0"/>
              <a:t>heavy </a:t>
            </a:r>
            <a:r>
              <a:rPr lang="en-IN" sz="3300" dirty="0"/>
              <a:t>war expenditures, amounting to £ 15 million per day. Wars and threats of war and </a:t>
            </a:r>
            <a:r>
              <a:rPr lang="en-IN" sz="3300" dirty="0" smtClean="0"/>
              <a:t>the </a:t>
            </a:r>
            <a:r>
              <a:rPr lang="en-IN" sz="3300" dirty="0"/>
              <a:t>consequent defence needs compel governments to spend more and more on the </a:t>
            </a:r>
            <a:r>
              <a:rPr lang="en-IN" sz="3300" dirty="0" smtClean="0"/>
              <a:t>production </a:t>
            </a:r>
            <a:r>
              <a:rPr lang="en-IN" sz="3300" dirty="0"/>
              <a:t>of war goods.  </a:t>
            </a:r>
          </a:p>
          <a:p>
            <a:r>
              <a:rPr lang="en-IN" sz="3300" dirty="0"/>
              <a:t>Due to the invention of nuclear weapons, there is always the danger of foreign aggression. </a:t>
            </a:r>
            <a:r>
              <a:rPr lang="en-IN" sz="3300" dirty="0" smtClean="0"/>
              <a:t>International </a:t>
            </a:r>
            <a:r>
              <a:rPr lang="en-IN" sz="3300" dirty="0"/>
              <a:t>political situation is uncertain and insecure. Modern States are already </a:t>
            </a:r>
            <a:r>
              <a:rPr lang="en-IN" sz="3300" dirty="0" smtClean="0"/>
              <a:t>facing </a:t>
            </a:r>
            <a:r>
              <a:rPr lang="en-IN" sz="3300" dirty="0"/>
              <a:t>a cold war. As such, every nation has to prepare itself for strong defence.  </a:t>
            </a:r>
          </a:p>
          <a:p>
            <a:endParaRPr lang="en-IN" dirty="0"/>
          </a:p>
        </p:txBody>
      </p:sp>
    </p:spTree>
    <p:extLst>
      <p:ext uri="{BB962C8B-B14F-4D97-AF65-F5344CB8AC3E}">
        <p14:creationId xmlns:p14="http://schemas.microsoft.com/office/powerpoint/2010/main" val="414792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704088"/>
            <a:ext cx="6923112" cy="1500776"/>
          </a:xfrm>
        </p:spPr>
        <p:txBody>
          <a:bodyPr>
            <a:normAutofit/>
          </a:bodyPr>
          <a:lstStyle/>
          <a:p>
            <a:r>
              <a:rPr lang="en-IN" sz="4000" b="1" dirty="0"/>
              <a:t>6. Growth of Population </a:t>
            </a:r>
            <a:r>
              <a:rPr lang="en-IN" dirty="0"/>
              <a:t/>
            </a:r>
            <a:br>
              <a:rPr lang="en-IN" dirty="0"/>
            </a:br>
            <a:endParaRPr lang="en-IN" dirty="0"/>
          </a:p>
        </p:txBody>
      </p:sp>
      <p:sp>
        <p:nvSpPr>
          <p:cNvPr id="3" name="Content Placeholder 2"/>
          <p:cNvSpPr>
            <a:spLocks noGrp="1"/>
          </p:cNvSpPr>
          <p:nvPr>
            <p:ph idx="1"/>
          </p:nvPr>
        </p:nvSpPr>
        <p:spPr>
          <a:xfrm>
            <a:off x="457200" y="1700808"/>
            <a:ext cx="8229600" cy="4623792"/>
          </a:xfrm>
        </p:spPr>
        <p:txBody>
          <a:bodyPr>
            <a:normAutofit/>
          </a:bodyPr>
          <a:lstStyle/>
          <a:p>
            <a:r>
              <a:rPr lang="en-IN" dirty="0"/>
              <a:t>A high growth of population naturally calls for increase in the expenses as all State </a:t>
            </a:r>
            <a:r>
              <a:rPr lang="en-IN" dirty="0" smtClean="0"/>
              <a:t>functions </a:t>
            </a:r>
            <a:r>
              <a:rPr lang="en-IN" dirty="0"/>
              <a:t>are to be performed more extensively. Rising population also poses various </a:t>
            </a:r>
            <a:r>
              <a:rPr lang="en-IN" dirty="0" smtClean="0"/>
              <a:t>problems </a:t>
            </a:r>
            <a:r>
              <a:rPr lang="en-IN" dirty="0"/>
              <a:t>in poor countries.  </a:t>
            </a:r>
          </a:p>
          <a:p>
            <a:r>
              <a:rPr lang="en-IN" dirty="0"/>
              <a:t>The State will have the added responsibility of solving such problems as food, </a:t>
            </a:r>
            <a:r>
              <a:rPr lang="en-IN" dirty="0" smtClean="0"/>
              <a:t>unemployment</a:t>
            </a:r>
            <a:r>
              <a:rPr lang="en-IN" dirty="0"/>
              <a:t>, housing and sanitation. </a:t>
            </a:r>
            <a:endParaRPr lang="en-IN" dirty="0" smtClean="0"/>
          </a:p>
          <a:p>
            <a:r>
              <a:rPr lang="en-IN" dirty="0" smtClean="0"/>
              <a:t>Further</a:t>
            </a:r>
            <a:r>
              <a:rPr lang="en-IN" dirty="0"/>
              <a:t>, overpopulated countries like India will </a:t>
            </a:r>
            <a:r>
              <a:rPr lang="en-IN" dirty="0" smtClean="0"/>
              <a:t>have </a:t>
            </a:r>
            <a:r>
              <a:rPr lang="en-IN" dirty="0"/>
              <a:t>to check the population growth. The State has, therefore, to spend more and more on </a:t>
            </a:r>
            <a:r>
              <a:rPr lang="en-IN" dirty="0" smtClean="0"/>
              <a:t>family </a:t>
            </a:r>
            <a:r>
              <a:rPr lang="en-IN" dirty="0"/>
              <a:t>planning campaigns every year.  </a:t>
            </a:r>
          </a:p>
          <a:p>
            <a:endParaRPr lang="en-IN" dirty="0"/>
          </a:p>
        </p:txBody>
      </p:sp>
    </p:spTree>
    <p:extLst>
      <p:ext uri="{BB962C8B-B14F-4D97-AF65-F5344CB8AC3E}">
        <p14:creationId xmlns:p14="http://schemas.microsoft.com/office/powerpoint/2010/main" val="21319933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TotalTime>
  <Words>4624</Words>
  <Application>Microsoft Office PowerPoint</Application>
  <PresentationFormat>On-screen Show (4:3)</PresentationFormat>
  <Paragraphs>124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Public economics</vt:lpstr>
      <vt:lpstr>                                            Unit II           Public Expenditure </vt:lpstr>
      <vt:lpstr>     Adolph Wagner’s Hypothesis  </vt:lpstr>
      <vt:lpstr> 1. Expansion of Traditional functions  </vt:lpstr>
      <vt:lpstr>2. Coverage of New Functions  </vt:lpstr>
      <vt:lpstr>3. Social Progress  </vt:lpstr>
      <vt:lpstr>4. Expanding Sphere of Public Goods  </vt:lpstr>
      <vt:lpstr>5. War and Preparation of War  </vt:lpstr>
      <vt:lpstr>6. Growth of Population  </vt:lpstr>
      <vt:lpstr>7. Urbanisation  </vt:lpstr>
      <vt:lpstr>8. Rise in Prices and National Income  </vt:lpstr>
      <vt:lpstr>9. Economic Planning and Growth  </vt:lpstr>
      <vt:lpstr>10. Specialisation  </vt:lpstr>
      <vt:lpstr>Graphic Presentation of the Wagner Hypothesis:  </vt:lpstr>
      <vt:lpstr>PowerPoint Presentation</vt:lpstr>
      <vt:lpstr>PowerPoint Presentation</vt:lpstr>
      <vt:lpstr> Criticism of Wagner’s Hypothesis:  </vt:lpstr>
      <vt:lpstr>Wiseman and Peacock Hypothesis  </vt:lpstr>
      <vt:lpstr>Displacement Effect </vt:lpstr>
      <vt:lpstr>PowerPoint Presentation</vt:lpstr>
      <vt:lpstr>PowerPoint Presentation</vt:lpstr>
      <vt:lpstr>Pure theory of Public Expenditure  </vt:lpstr>
      <vt:lpstr>Structure and Growth of Public Expenditure  </vt:lpstr>
      <vt:lpstr>1. Welfare State Ideology   </vt:lpstr>
      <vt:lpstr>2. The Need for Defence  </vt:lpstr>
      <vt:lpstr>3. The Influence of Democratic Forces   </vt:lpstr>
      <vt:lpstr>4. The Urbanisation Effect  </vt:lpstr>
      <vt:lpstr>5. The Rural Development Effect   </vt:lpstr>
      <vt:lpstr>6. The Population Effect  </vt:lpstr>
      <vt:lpstr>7. The Growth of Transport and Communication  </vt:lpstr>
      <vt:lpstr>8. The Planning Effect  </vt:lpstr>
      <vt:lpstr>9. Inflation  </vt:lpstr>
      <vt:lpstr>10. Industrial Development  </vt:lpstr>
      <vt:lpstr>11. Education  </vt:lpstr>
      <vt:lpstr>12. Servicing of Large Public Debt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economics</dc:title>
  <dc:creator>Dinesh Niveth</dc:creator>
  <cp:lastModifiedBy>Dinesh Niveth</cp:lastModifiedBy>
  <cp:revision>8</cp:revision>
  <dcterms:created xsi:type="dcterms:W3CDTF">2020-12-01T05:13:19Z</dcterms:created>
  <dcterms:modified xsi:type="dcterms:W3CDTF">2020-12-01T06:24:21Z</dcterms:modified>
</cp:coreProperties>
</file>